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Roboto"/>
      <p:regular r:id="rId20"/>
      <p:bold r:id="rId21"/>
      <p:italic r:id="rId22"/>
      <p:boldItalic r:id="rId23"/>
    </p:embeddedFont>
    <p:embeddedFont>
      <p:font typeface="Fira Sans Extra Condensed"/>
      <p:regular r:id="rId24"/>
      <p:bold r:id="rId25"/>
      <p:italic r:id="rId26"/>
      <p:boldItalic r:id="rId27"/>
    </p:embeddedFont>
    <p:embeddedFont>
      <p:font typeface="Fira Sans Extra Condensed SemiBold"/>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FiraSansExtraCondensed-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italic.fntdata"/><Relationship Id="rId25" Type="http://schemas.openxmlformats.org/officeDocument/2006/relationships/font" Target="fonts/FiraSansExtraCondensed-bold.fntdata"/><Relationship Id="rId28" Type="http://schemas.openxmlformats.org/officeDocument/2006/relationships/font" Target="fonts/FiraSansExtraCondensedSemiBold-regular.fntdata"/><Relationship Id="rId27" Type="http://schemas.openxmlformats.org/officeDocument/2006/relationships/font" Target="fonts/FiraSansExtraCondensed-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SemiBold-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SemiBold-boldItalic.fntdata"/><Relationship Id="rId30" Type="http://schemas.openxmlformats.org/officeDocument/2006/relationships/font" Target="fonts/FiraSansExtraCondensedSemi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dcb566e1d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dcb566e1d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a95ef601c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a95ef601c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af1e99a6e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af1e99a6e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af1e99a6e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af1e99a6e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af1e99a6e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af1e99a6e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af1e99a6e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af1e99a6e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af1e99a6e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af1e99a6e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aa62fc66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aa62fc66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aa62fc663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aa62fc663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aef0463d3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aef0463d3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aed5eba50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aed5eba50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a95ef601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a95ef601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aaa9d34f9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aaa9d34f9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af1e99a6e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af1e99a6e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af1e99a6e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af1e99a6e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140950" y="1074150"/>
            <a:ext cx="3545700" cy="2488800"/>
          </a:xfrm>
          <a:prstGeom prst="rect">
            <a:avLst/>
          </a:prstGeom>
        </p:spPr>
        <p:txBody>
          <a:bodyPr anchorCtr="0" anchor="t" bIns="91425" lIns="91425" spcFirstLastPara="1" rIns="91425" wrap="square" tIns="91425">
            <a:normAutofit/>
          </a:bodyPr>
          <a:lstStyle>
            <a:lvl1pPr lvl="0" algn="r">
              <a:spcBef>
                <a:spcPts val="0"/>
              </a:spcBef>
              <a:spcAft>
                <a:spcPts val="0"/>
              </a:spcAft>
              <a:buSzPts val="5200"/>
              <a:buNone/>
              <a:defRPr b="0" sz="500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10" name="Google Shape;10;p2"/>
          <p:cNvSpPr txBox="1"/>
          <p:nvPr>
            <p:ph idx="1" type="subTitle"/>
          </p:nvPr>
        </p:nvSpPr>
        <p:spPr>
          <a:xfrm>
            <a:off x="6105525" y="3562950"/>
            <a:ext cx="2581200" cy="711000"/>
          </a:xfrm>
          <a:prstGeom prst="rect">
            <a:avLst/>
          </a:prstGeom>
        </p:spPr>
        <p:txBody>
          <a:bodyPr anchorCtr="0" anchor="t" bIns="91425" lIns="91425" spcFirstLastPara="1" rIns="91425" wrap="square" tIns="91425">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 name="Shape 34"/>
        <p:cNvGrpSpPr/>
        <p:nvPr/>
      </p:nvGrpSpPr>
      <p:grpSpPr>
        <a:xfrm>
          <a:off x="0" y="0"/>
          <a:ext cx="0" cy="0"/>
          <a:chOff x="0" y="0"/>
          <a:chExt cx="0" cy="0"/>
        </a:xfrm>
      </p:grpSpPr>
      <p:sp>
        <p:nvSpPr>
          <p:cNvPr id="35" name="Google Shape;3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
        <p:nvSpPr>
          <p:cNvPr id="15" name="Google Shape;15;p4"/>
          <p:cNvSpPr txBox="1"/>
          <p:nvPr>
            <p:ph idx="1" type="body"/>
          </p:nvPr>
        </p:nvSpPr>
        <p:spPr>
          <a:xfrm>
            <a:off x="457200" y="1247950"/>
            <a:ext cx="8229600" cy="30291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5"/>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 name="Google Shape;19;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6"/>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 name="Shape 22"/>
        <p:cNvGrpSpPr/>
        <p:nvPr/>
      </p:nvGrpSpPr>
      <p:grpSpPr>
        <a:xfrm>
          <a:off x="0" y="0"/>
          <a:ext cx="0" cy="0"/>
          <a:chOff x="0" y="0"/>
          <a:chExt cx="0" cy="0"/>
        </a:xfrm>
      </p:grpSpPr>
      <p:sp>
        <p:nvSpPr>
          <p:cNvPr id="23" name="Google Shape;2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4" name="Google Shape;2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 name="Shape 25"/>
        <p:cNvGrpSpPr/>
        <p:nvPr/>
      </p:nvGrpSpPr>
      <p:grpSpPr>
        <a:xfrm>
          <a:off x="0" y="0"/>
          <a:ext cx="0" cy="0"/>
          <a:chOff x="0" y="0"/>
          <a:chExt cx="0" cy="0"/>
        </a:xfrm>
      </p:grpSpPr>
      <p:sp>
        <p:nvSpPr>
          <p:cNvPr id="26" name="Google Shape;2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0" name="Google Shape;3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 name="Google Shape;3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 name="Shape 32"/>
        <p:cNvGrpSpPr/>
        <p:nvPr/>
      </p:nvGrpSpPr>
      <p:grpSpPr>
        <a:xfrm>
          <a:off x="0" y="0"/>
          <a:ext cx="0" cy="0"/>
          <a:chOff x="0" y="0"/>
          <a:chExt cx="0" cy="0"/>
        </a:xfrm>
      </p:grpSpPr>
      <p:sp>
        <p:nvSpPr>
          <p:cNvPr id="33" name="Google Shape;3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rmAutofit/>
          </a:bodyPr>
          <a:lstStyle>
            <a:lvl1pPr lvl="0"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9pPr>
          </a:lstStyle>
          <a:p/>
        </p:txBody>
      </p:sp>
      <p:sp>
        <p:nvSpPr>
          <p:cNvPr id="7" name="Google Shape;7;p1"/>
          <p:cNvSpPr txBox="1"/>
          <p:nvPr>
            <p:ph idx="1" type="body"/>
          </p:nvPr>
        </p:nvSpPr>
        <p:spPr>
          <a:xfrm>
            <a:off x="457200" y="1152475"/>
            <a:ext cx="8229600" cy="3579600"/>
          </a:xfrm>
          <a:prstGeom prst="rect">
            <a:avLst/>
          </a:prstGeom>
          <a:noFill/>
          <a:ln>
            <a:noFill/>
          </a:ln>
        </p:spPr>
        <p:txBody>
          <a:bodyPr anchorCtr="0" anchor="t" bIns="91425" lIns="91425" spcFirstLastPara="1" rIns="91425" wrap="square" tIns="91425">
            <a:normAutofit/>
          </a:bodyPr>
          <a:lstStyle>
            <a:lvl1pPr indent="-317500" lvl="0" marL="457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13"/>
          <p:cNvSpPr txBox="1"/>
          <p:nvPr>
            <p:ph type="ctrTitle"/>
          </p:nvPr>
        </p:nvSpPr>
        <p:spPr>
          <a:xfrm>
            <a:off x="4842800" y="470500"/>
            <a:ext cx="4301100" cy="248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300"/>
              <a:t>Machine Learning for CV</a:t>
            </a:r>
            <a:endParaRPr sz="4300"/>
          </a:p>
          <a:p>
            <a:pPr indent="0" lvl="0" marL="0" rtl="0" algn="ctr">
              <a:spcBef>
                <a:spcPts val="0"/>
              </a:spcBef>
              <a:spcAft>
                <a:spcPts val="0"/>
              </a:spcAft>
              <a:buNone/>
            </a:pPr>
            <a:r>
              <a:t/>
            </a:r>
            <a:endParaRPr sz="4300"/>
          </a:p>
          <a:p>
            <a:pPr indent="0" lvl="0" marL="0" rtl="0" algn="ctr">
              <a:spcBef>
                <a:spcPts val="0"/>
              </a:spcBef>
              <a:spcAft>
                <a:spcPts val="0"/>
              </a:spcAft>
              <a:buNone/>
            </a:pPr>
            <a:r>
              <a:rPr lang="en" sz="3000"/>
              <a:t>Deep learning classification</a:t>
            </a:r>
            <a:endParaRPr sz="3000"/>
          </a:p>
        </p:txBody>
      </p:sp>
      <p:sp>
        <p:nvSpPr>
          <p:cNvPr id="43" name="Google Shape;43;p13"/>
          <p:cNvSpPr txBox="1"/>
          <p:nvPr>
            <p:ph idx="1" type="subTitle"/>
          </p:nvPr>
        </p:nvSpPr>
        <p:spPr>
          <a:xfrm>
            <a:off x="6308700" y="3584325"/>
            <a:ext cx="2581200" cy="711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t>Group 5:</a:t>
            </a:r>
            <a:endParaRPr b="1"/>
          </a:p>
          <a:p>
            <a:pPr indent="0" lvl="0" marL="0" rtl="0" algn="r">
              <a:spcBef>
                <a:spcPts val="0"/>
              </a:spcBef>
              <a:spcAft>
                <a:spcPts val="0"/>
              </a:spcAft>
              <a:buNone/>
            </a:pPr>
            <a:r>
              <a:rPr lang="en"/>
              <a:t>Miruna-Diana Jarda</a:t>
            </a:r>
            <a:endParaRPr/>
          </a:p>
          <a:p>
            <a:pPr indent="0" lvl="0" marL="0" rtl="0" algn="r">
              <a:spcBef>
                <a:spcPts val="0"/>
              </a:spcBef>
              <a:spcAft>
                <a:spcPts val="0"/>
              </a:spcAft>
              <a:buNone/>
            </a:pPr>
            <a:r>
              <a:rPr lang="en"/>
              <a:t>Gunjan Paul</a:t>
            </a:r>
            <a:endParaRPr/>
          </a:p>
          <a:p>
            <a:pPr indent="0" lvl="0" marL="0" rtl="0" algn="r">
              <a:spcBef>
                <a:spcPts val="0"/>
              </a:spcBef>
              <a:spcAft>
                <a:spcPts val="0"/>
              </a:spcAft>
              <a:buNone/>
            </a:pPr>
            <a:r>
              <a:rPr lang="en"/>
              <a:t>Diana Tat</a:t>
            </a:r>
            <a:endParaRPr/>
          </a:p>
          <a:p>
            <a:pPr indent="0" lvl="0" marL="0" rtl="0" algn="r">
              <a:spcBef>
                <a:spcPts val="0"/>
              </a:spcBef>
              <a:spcAft>
                <a:spcPts val="0"/>
              </a:spcAft>
              <a:buNone/>
            </a:pPr>
            <a:r>
              <a:t/>
            </a:r>
            <a:endParaRPr/>
          </a:p>
        </p:txBody>
      </p:sp>
      <p:grpSp>
        <p:nvGrpSpPr>
          <p:cNvPr id="44" name="Google Shape;44;p13"/>
          <p:cNvGrpSpPr/>
          <p:nvPr/>
        </p:nvGrpSpPr>
        <p:grpSpPr>
          <a:xfrm>
            <a:off x="457194" y="411475"/>
            <a:ext cx="4385617" cy="4733627"/>
            <a:chOff x="457194" y="411475"/>
            <a:chExt cx="4385617" cy="4733627"/>
          </a:xfrm>
        </p:grpSpPr>
        <p:sp>
          <p:nvSpPr>
            <p:cNvPr id="45" name="Google Shape;45;p13"/>
            <p:cNvSpPr/>
            <p:nvPr/>
          </p:nvSpPr>
          <p:spPr>
            <a:xfrm>
              <a:off x="489688" y="411475"/>
              <a:ext cx="4320600" cy="4320600"/>
            </a:xfrm>
            <a:prstGeom prst="ellipse">
              <a:avLst/>
            </a:pr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13"/>
            <p:cNvGrpSpPr/>
            <p:nvPr/>
          </p:nvGrpSpPr>
          <p:grpSpPr>
            <a:xfrm>
              <a:off x="457194" y="824705"/>
              <a:ext cx="4385617" cy="4320397"/>
              <a:chOff x="457209" y="411470"/>
              <a:chExt cx="4385617" cy="4320397"/>
            </a:xfrm>
          </p:grpSpPr>
          <p:sp>
            <p:nvSpPr>
              <p:cNvPr id="47" name="Google Shape;47;p13"/>
              <p:cNvSpPr/>
              <p:nvPr/>
            </p:nvSpPr>
            <p:spPr>
              <a:xfrm>
                <a:off x="3130216" y="1066327"/>
                <a:ext cx="1060482" cy="580506"/>
              </a:xfrm>
              <a:custGeom>
                <a:rect b="b" l="l" r="r" t="t"/>
                <a:pathLst>
                  <a:path extrusionOk="0" h="28156" w="51436">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3"/>
              <p:cNvSpPr/>
              <p:nvPr/>
            </p:nvSpPr>
            <p:spPr>
              <a:xfrm>
                <a:off x="4063251" y="2231933"/>
                <a:ext cx="62574" cy="63090"/>
              </a:xfrm>
              <a:custGeom>
                <a:rect b="b" l="l" r="r" t="t"/>
                <a:pathLst>
                  <a:path extrusionOk="0" fill="none" h="3060" w="3035">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3"/>
              <p:cNvSpPr/>
              <p:nvPr/>
            </p:nvSpPr>
            <p:spPr>
              <a:xfrm>
                <a:off x="4094527" y="2018604"/>
                <a:ext cx="21" cy="213350"/>
              </a:xfrm>
              <a:custGeom>
                <a:rect b="b" l="l" r="r" t="t"/>
                <a:pathLst>
                  <a:path extrusionOk="0" fill="none" h="10348" w="1">
                    <a:moveTo>
                      <a:pt x="0" y="0"/>
                    </a:moveTo>
                    <a:lnTo>
                      <a:pt x="0" y="10347"/>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3"/>
              <p:cNvSpPr/>
              <p:nvPr/>
            </p:nvSpPr>
            <p:spPr>
              <a:xfrm>
                <a:off x="3717619" y="1521681"/>
                <a:ext cx="126674" cy="405649"/>
              </a:xfrm>
              <a:custGeom>
                <a:rect b="b" l="l" r="r" t="t"/>
                <a:pathLst>
                  <a:path extrusionOk="0" fill="none" h="19675" w="6144">
                    <a:moveTo>
                      <a:pt x="0" y="1"/>
                    </a:moveTo>
                    <a:lnTo>
                      <a:pt x="0" y="8482"/>
                    </a:lnTo>
                    <a:lnTo>
                      <a:pt x="6144" y="11616"/>
                    </a:lnTo>
                    <a:lnTo>
                      <a:pt x="6144" y="19675"/>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3"/>
              <p:cNvSpPr/>
              <p:nvPr/>
            </p:nvSpPr>
            <p:spPr>
              <a:xfrm>
                <a:off x="4151947" y="1978606"/>
                <a:ext cx="76429" cy="335385"/>
              </a:xfrm>
              <a:custGeom>
                <a:rect b="b" l="l" r="r" t="t"/>
                <a:pathLst>
                  <a:path extrusionOk="0" fill="none" h="16267" w="3707">
                    <a:moveTo>
                      <a:pt x="3707" y="16267"/>
                    </a:moveTo>
                    <a:lnTo>
                      <a:pt x="3632" y="11342"/>
                    </a:lnTo>
                    <a:lnTo>
                      <a:pt x="1" y="8059"/>
                    </a:ln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3979647" y="2052953"/>
                <a:ext cx="45668" cy="387197"/>
              </a:xfrm>
              <a:custGeom>
                <a:rect b="b" l="l" r="r" t="t"/>
                <a:pathLst>
                  <a:path extrusionOk="0" fill="none" h="18780" w="2215">
                    <a:moveTo>
                      <a:pt x="1" y="18779"/>
                    </a:moveTo>
                    <a:lnTo>
                      <a:pt x="1" y="8930"/>
                    </a:lnTo>
                    <a:lnTo>
                      <a:pt x="2215" y="7487"/>
                    </a:lnTo>
                    <a:lnTo>
                      <a:pt x="2215"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3844272" y="1521681"/>
                <a:ext cx="21" cy="53358"/>
              </a:xfrm>
              <a:custGeom>
                <a:rect b="b" l="l" r="r" t="t"/>
                <a:pathLst>
                  <a:path extrusionOk="0" fill="none" h="2588" w="1">
                    <a:moveTo>
                      <a:pt x="1" y="1"/>
                    </a:moveTo>
                    <a:lnTo>
                      <a:pt x="1" y="2587"/>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3844272" y="1624769"/>
                <a:ext cx="21" cy="86161"/>
              </a:xfrm>
              <a:custGeom>
                <a:rect b="b" l="l" r="r" t="t"/>
                <a:pathLst>
                  <a:path extrusionOk="0" fill="none" h="4179" w="1">
                    <a:moveTo>
                      <a:pt x="1" y="0"/>
                    </a:moveTo>
                    <a:lnTo>
                      <a:pt x="1" y="4179"/>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4094527" y="2353968"/>
                <a:ext cx="21" cy="132323"/>
              </a:xfrm>
              <a:custGeom>
                <a:rect b="b" l="l" r="r" t="t"/>
                <a:pathLst>
                  <a:path extrusionOk="0" fill="none" h="6418" w="1">
                    <a:moveTo>
                      <a:pt x="0" y="6418"/>
                    </a:moveTo>
                    <a:lnTo>
                      <a:pt x="0"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1327432" y="1744762"/>
                <a:ext cx="21" cy="213350"/>
              </a:xfrm>
              <a:custGeom>
                <a:rect b="b" l="l" r="r" t="t"/>
                <a:pathLst>
                  <a:path extrusionOk="0" fill="none" h="10348" w="1">
                    <a:moveTo>
                      <a:pt x="0" y="10347"/>
                    </a:moveTo>
                    <a:lnTo>
                      <a:pt x="0"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1396666" y="1497579"/>
                <a:ext cx="45647" cy="508737"/>
              </a:xfrm>
              <a:custGeom>
                <a:rect b="b" l="l" r="r" t="t"/>
                <a:pathLst>
                  <a:path extrusionOk="0" fill="none" h="24675" w="2214">
                    <a:moveTo>
                      <a:pt x="2214" y="1"/>
                    </a:moveTo>
                    <a:lnTo>
                      <a:pt x="2214" y="9875"/>
                    </a:lnTo>
                    <a:lnTo>
                      <a:pt x="0" y="11293"/>
                    </a:lnTo>
                    <a:lnTo>
                      <a:pt x="0" y="24674"/>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875064" y="1207841"/>
                <a:ext cx="197969" cy="191825"/>
              </a:xfrm>
              <a:custGeom>
                <a:rect b="b" l="l" r="r" t="t"/>
                <a:pathLst>
                  <a:path extrusionOk="0" h="9304" w="9602">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2948916" y="960163"/>
                <a:ext cx="197454" cy="223081"/>
              </a:xfrm>
              <a:custGeom>
                <a:rect b="b" l="l" r="r" t="t"/>
                <a:pathLst>
                  <a:path extrusionOk="0" h="10820" w="9577">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2641241" y="1232974"/>
                <a:ext cx="251802" cy="232318"/>
              </a:xfrm>
              <a:custGeom>
                <a:rect b="b" l="l" r="r" t="t"/>
                <a:pathLst>
                  <a:path extrusionOk="0" h="11268" w="12213">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2948916" y="694012"/>
                <a:ext cx="197454" cy="223102"/>
              </a:xfrm>
              <a:custGeom>
                <a:rect b="b" l="l" r="r" t="t"/>
                <a:pathLst>
                  <a:path extrusionOk="0" h="10821" w="9577">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2641241" y="960163"/>
                <a:ext cx="288727" cy="243080"/>
              </a:xfrm>
              <a:custGeom>
                <a:rect b="b" l="l" r="r" t="t"/>
                <a:pathLst>
                  <a:path extrusionOk="0" h="11790" w="14004">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2875064" y="477095"/>
                <a:ext cx="197969" cy="192320"/>
              </a:xfrm>
              <a:custGeom>
                <a:rect b="b" l="l" r="r" t="t"/>
                <a:pathLst>
                  <a:path extrusionOk="0" h="9328" w="9602">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2641241" y="673498"/>
                <a:ext cx="288727" cy="243616"/>
              </a:xfrm>
              <a:custGeom>
                <a:rect b="b" l="l" r="r" t="t"/>
                <a:pathLst>
                  <a:path extrusionOk="0" h="11816" w="14004">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2641241" y="411470"/>
                <a:ext cx="251802" cy="232833"/>
              </a:xfrm>
              <a:custGeom>
                <a:rect b="b" l="l" r="r" t="t"/>
                <a:pathLst>
                  <a:path extrusionOk="0" h="11293" w="12213">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2308928" y="673498"/>
                <a:ext cx="289243" cy="243616"/>
              </a:xfrm>
              <a:custGeom>
                <a:rect b="b" l="l" r="r" t="t"/>
                <a:pathLst>
                  <a:path extrusionOk="0" h="11816" w="14029">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2092527" y="694012"/>
                <a:ext cx="197454" cy="223102"/>
              </a:xfrm>
              <a:custGeom>
                <a:rect b="b" l="l" r="r" t="t"/>
                <a:pathLst>
                  <a:path extrusionOk="0" h="10821" w="9577">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2346369" y="1232974"/>
                <a:ext cx="251802" cy="232318"/>
              </a:xfrm>
              <a:custGeom>
                <a:rect b="b" l="l" r="r" t="t"/>
                <a:pathLst>
                  <a:path extrusionOk="0" h="11268" w="12213">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2346369" y="411470"/>
                <a:ext cx="251802" cy="232833"/>
              </a:xfrm>
              <a:custGeom>
                <a:rect b="b" l="l" r="r" t="t"/>
                <a:pathLst>
                  <a:path extrusionOk="0" h="11293" w="12213">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2308928" y="960163"/>
                <a:ext cx="289243" cy="243080"/>
              </a:xfrm>
              <a:custGeom>
                <a:rect b="b" l="l" r="r" t="t"/>
                <a:pathLst>
                  <a:path extrusionOk="0" h="11790" w="14029">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2166379" y="1207841"/>
                <a:ext cx="197454" cy="191825"/>
              </a:xfrm>
              <a:custGeom>
                <a:rect b="b" l="l" r="r" t="t"/>
                <a:pathLst>
                  <a:path extrusionOk="0" h="9304" w="9577">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2166379" y="477095"/>
                <a:ext cx="197454" cy="192320"/>
              </a:xfrm>
              <a:custGeom>
                <a:rect b="b" l="l" r="r" t="t"/>
                <a:pathLst>
                  <a:path extrusionOk="0" h="9328" w="9577">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2092527" y="960163"/>
                <a:ext cx="197454" cy="223081"/>
              </a:xfrm>
              <a:custGeom>
                <a:rect b="b" l="l" r="r" t="t"/>
                <a:pathLst>
                  <a:path extrusionOk="0" h="10820" w="9577">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954585" y="892465"/>
                <a:ext cx="1060502" cy="580506"/>
              </a:xfrm>
              <a:custGeom>
                <a:rect b="b" l="l" r="r" t="t"/>
                <a:pathLst>
                  <a:path extrusionOk="0" h="28156" w="51437">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930009" y="3342660"/>
                <a:ext cx="3397352" cy="1389207"/>
              </a:xfrm>
              <a:custGeom>
                <a:rect b="b" l="l" r="r" t="t"/>
                <a:pathLst>
                  <a:path extrusionOk="0" h="67380" w="16478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1934081" y="2035016"/>
                <a:ext cx="1389207" cy="1967652"/>
              </a:xfrm>
              <a:custGeom>
                <a:rect b="b" l="l" r="r" t="t"/>
                <a:pathLst>
                  <a:path extrusionOk="0" h="95436" w="6738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3280198" y="2814976"/>
                <a:ext cx="130777" cy="429256"/>
              </a:xfrm>
              <a:custGeom>
                <a:rect b="b" l="l" r="r" t="t"/>
                <a:pathLst>
                  <a:path extrusionOk="0" h="20820" w="6343">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1846395" y="2814976"/>
                <a:ext cx="131292" cy="429256"/>
              </a:xfrm>
              <a:custGeom>
                <a:rect b="b" l="l" r="r" t="t"/>
                <a:pathLst>
                  <a:path extrusionOk="0" h="20820" w="6368">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2155101" y="3728805"/>
                <a:ext cx="947683" cy="464121"/>
              </a:xfrm>
              <a:custGeom>
                <a:rect b="b" l="l" r="r" t="t"/>
                <a:pathLst>
                  <a:path extrusionOk="0" h="22511" w="45965">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2097661" y="2136021"/>
                <a:ext cx="1062049" cy="738993"/>
              </a:xfrm>
              <a:custGeom>
                <a:rect b="b" l="l" r="r" t="t"/>
                <a:pathLst>
                  <a:path extrusionOk="0" h="35843" w="51512">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2636107" y="2307826"/>
                <a:ext cx="421030" cy="461028"/>
              </a:xfrm>
              <a:custGeom>
                <a:rect b="b" l="l" r="r" t="t"/>
                <a:pathLst>
                  <a:path extrusionOk="0" h="22361" w="20421">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2636107" y="2212429"/>
                <a:ext cx="292830" cy="384640"/>
              </a:xfrm>
              <a:custGeom>
                <a:rect b="b" l="l" r="r" t="t"/>
                <a:pathLst>
                  <a:path extrusionOk="0" h="18656" w="14203">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2328927" y="2212429"/>
                <a:ext cx="292336" cy="384640"/>
              </a:xfrm>
              <a:custGeom>
                <a:rect b="b" l="l" r="r" t="t"/>
                <a:pathLst>
                  <a:path extrusionOk="0" h="18656" w="14179">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2200212" y="2307826"/>
                <a:ext cx="421051" cy="461028"/>
              </a:xfrm>
              <a:custGeom>
                <a:rect b="b" l="l" r="r" t="t"/>
                <a:pathLst>
                  <a:path extrusionOk="0" h="22361" w="20422">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2256621" y="1553473"/>
                <a:ext cx="114901" cy="309757"/>
              </a:xfrm>
              <a:custGeom>
                <a:rect b="b" l="l" r="r" t="t"/>
                <a:pathLst>
                  <a:path extrusionOk="0" fill="none" h="15024" w="5573">
                    <a:moveTo>
                      <a:pt x="5572" y="1"/>
                    </a:moveTo>
                    <a:lnTo>
                      <a:pt x="5572" y="6891"/>
                    </a:lnTo>
                    <a:lnTo>
                      <a:pt x="1" y="10074"/>
                    </a:lnTo>
                    <a:lnTo>
                      <a:pt x="1" y="15024"/>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2224829" y="1863210"/>
                <a:ext cx="63110" cy="63110"/>
              </a:xfrm>
              <a:custGeom>
                <a:rect b="b" l="l" r="r" t="t"/>
                <a:pathLst>
                  <a:path extrusionOk="0" fill="none" h="3061" w="3061">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2443292" y="1469890"/>
                <a:ext cx="21" cy="132839"/>
              </a:xfrm>
              <a:custGeom>
                <a:rect b="b" l="l" r="r" t="t"/>
                <a:pathLst>
                  <a:path extrusionOk="0" fill="none" h="6443" w="1">
                    <a:moveTo>
                      <a:pt x="0" y="1"/>
                    </a:moveTo>
                    <a:lnTo>
                      <a:pt x="0" y="644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2503289" y="1469890"/>
                <a:ext cx="20535" cy="320520"/>
              </a:xfrm>
              <a:custGeom>
                <a:rect b="b" l="l" r="r" t="t"/>
                <a:pathLst>
                  <a:path extrusionOk="0" fill="none" h="15546" w="996">
                    <a:moveTo>
                      <a:pt x="1" y="1"/>
                    </a:moveTo>
                    <a:lnTo>
                      <a:pt x="1" y="6443"/>
                    </a:lnTo>
                    <a:lnTo>
                      <a:pt x="995" y="7189"/>
                    </a:lnTo>
                    <a:lnTo>
                      <a:pt x="995" y="15546"/>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2325340" y="1721671"/>
                <a:ext cx="21" cy="94387"/>
              </a:xfrm>
              <a:custGeom>
                <a:rect b="b" l="l" r="r" t="t"/>
                <a:pathLst>
                  <a:path extrusionOk="0" fill="none" h="4578" w="1">
                    <a:moveTo>
                      <a:pt x="1" y="1"/>
                    </a:moveTo>
                    <a:lnTo>
                      <a:pt x="1" y="457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2371502" y="1458097"/>
                <a:ext cx="10783" cy="93356"/>
              </a:xfrm>
              <a:custGeom>
                <a:rect b="b" l="l" r="r" t="t"/>
                <a:pathLst>
                  <a:path extrusionOk="0" fill="none" h="4528" w="523">
                    <a:moveTo>
                      <a:pt x="0" y="4527"/>
                    </a:moveTo>
                    <a:lnTo>
                      <a:pt x="523" y="4179"/>
                    </a:lnTo>
                    <a:lnTo>
                      <a:pt x="523"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2412016" y="1658602"/>
                <a:ext cx="63090" cy="63090"/>
              </a:xfrm>
              <a:custGeom>
                <a:rect b="b" l="l" r="r" t="t"/>
                <a:pathLst>
                  <a:path extrusionOk="0" fill="none" h="3060" w="306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2256622" y="1992956"/>
                <a:ext cx="21" cy="213350"/>
              </a:xfrm>
              <a:custGeom>
                <a:rect b="b" l="l" r="r" t="t"/>
                <a:pathLst>
                  <a:path extrusionOk="0" fill="none" h="10348" w="1">
                    <a:moveTo>
                      <a:pt x="1" y="10347"/>
                    </a:moveTo>
                    <a:lnTo>
                      <a:pt x="1"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2443292" y="1721671"/>
                <a:ext cx="126674" cy="405670"/>
              </a:xfrm>
              <a:custGeom>
                <a:rect b="b" l="l" r="r" t="t"/>
                <a:pathLst>
                  <a:path extrusionOk="0" fill="none" h="19676" w="6144">
                    <a:moveTo>
                      <a:pt x="6144" y="19675"/>
                    </a:moveTo>
                    <a:lnTo>
                      <a:pt x="6144" y="11194"/>
                    </a:lnTo>
                    <a:lnTo>
                      <a:pt x="0" y="8060"/>
                    </a:lnTo>
                    <a:lnTo>
                      <a:pt x="0"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2325340" y="1784760"/>
                <a:ext cx="46183" cy="387691"/>
              </a:xfrm>
              <a:custGeom>
                <a:rect b="b" l="l" r="r" t="t"/>
                <a:pathLst>
                  <a:path extrusionOk="0" fill="none" h="18804" w="2240">
                    <a:moveTo>
                      <a:pt x="2239" y="0"/>
                    </a:moveTo>
                    <a:lnTo>
                      <a:pt x="2239" y="9850"/>
                    </a:lnTo>
                    <a:lnTo>
                      <a:pt x="1" y="11292"/>
                    </a:lnTo>
                    <a:lnTo>
                      <a:pt x="1" y="18804"/>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2443292" y="2074498"/>
                <a:ext cx="21" cy="52843"/>
              </a:xfrm>
              <a:custGeom>
                <a:rect b="b" l="l" r="r" t="t"/>
                <a:pathLst>
                  <a:path extrusionOk="0" fill="none" h="2563" w="1">
                    <a:moveTo>
                      <a:pt x="0" y="2562"/>
                    </a:moveTo>
                    <a:lnTo>
                      <a:pt x="0" y="0"/>
                    </a:lnTo>
                  </a:path>
                </a:pathLst>
              </a:custGeom>
              <a:solidFill>
                <a:schemeClr val="accent3"/>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2443292" y="1938093"/>
                <a:ext cx="21" cy="86161"/>
              </a:xfrm>
              <a:custGeom>
                <a:rect b="b" l="l" r="r" t="t"/>
                <a:pathLst>
                  <a:path extrusionOk="0" fill="none" h="4179" w="1">
                    <a:moveTo>
                      <a:pt x="0" y="4179"/>
                    </a:moveTo>
                    <a:lnTo>
                      <a:pt x="0"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2523804" y="1846283"/>
                <a:ext cx="21" cy="31318"/>
              </a:xfrm>
              <a:custGeom>
                <a:rect b="b" l="l" r="r" t="t"/>
                <a:pathLst>
                  <a:path extrusionOk="0" fill="none" h="1519" w="1">
                    <a:moveTo>
                      <a:pt x="0" y="1"/>
                    </a:moveTo>
                    <a:lnTo>
                      <a:pt x="0" y="151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2889950" y="1846283"/>
                <a:ext cx="63090" cy="62595"/>
              </a:xfrm>
              <a:custGeom>
                <a:rect b="b" l="l" r="r" t="t"/>
                <a:pathLst>
                  <a:path extrusionOk="0" fill="none" h="3036" w="306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2714062" y="1658602"/>
                <a:ext cx="62574" cy="63090"/>
              </a:xfrm>
              <a:custGeom>
                <a:rect b="b" l="l" r="r" t="t"/>
                <a:pathLst>
                  <a:path extrusionOk="0" fill="none" h="3060" w="3035">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2745339" y="1469890"/>
                <a:ext cx="21" cy="132839"/>
              </a:xfrm>
              <a:custGeom>
                <a:rect b="b" l="l" r="r" t="t"/>
                <a:pathLst>
                  <a:path extrusionOk="0" fill="none" h="6443" w="1">
                    <a:moveTo>
                      <a:pt x="0" y="1"/>
                    </a:moveTo>
                    <a:lnTo>
                      <a:pt x="0" y="644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2804820" y="1469890"/>
                <a:ext cx="20535" cy="320520"/>
              </a:xfrm>
              <a:custGeom>
                <a:rect b="b" l="l" r="r" t="t"/>
                <a:pathLst>
                  <a:path extrusionOk="0" fill="none" h="15546" w="996">
                    <a:moveTo>
                      <a:pt x="0" y="1"/>
                    </a:moveTo>
                    <a:lnTo>
                      <a:pt x="0" y="6443"/>
                    </a:lnTo>
                    <a:lnTo>
                      <a:pt x="995" y="7189"/>
                    </a:lnTo>
                    <a:lnTo>
                      <a:pt x="995" y="15546"/>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2745339" y="1721671"/>
                <a:ext cx="126674" cy="434369"/>
              </a:xfrm>
              <a:custGeom>
                <a:rect b="b" l="l" r="r" t="t"/>
                <a:pathLst>
                  <a:path extrusionOk="0" fill="none" h="21068" w="6144">
                    <a:moveTo>
                      <a:pt x="6144" y="21068"/>
                    </a:moveTo>
                    <a:lnTo>
                      <a:pt x="6144" y="11194"/>
                    </a:lnTo>
                    <a:lnTo>
                      <a:pt x="0" y="8060"/>
                    </a:lnTo>
                    <a:lnTo>
                      <a:pt x="0"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2623799" y="1728866"/>
                <a:ext cx="21" cy="94366"/>
              </a:xfrm>
              <a:custGeom>
                <a:rect b="b" l="l" r="r" t="t"/>
                <a:pathLst>
                  <a:path extrusionOk="0" fill="none" h="4577" w="1">
                    <a:moveTo>
                      <a:pt x="0" y="0"/>
                    </a:moveTo>
                    <a:lnTo>
                      <a:pt x="0" y="4577"/>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2627386" y="1784760"/>
                <a:ext cx="46183" cy="335385"/>
              </a:xfrm>
              <a:custGeom>
                <a:rect b="b" l="l" r="r" t="t"/>
                <a:pathLst>
                  <a:path extrusionOk="0" fill="none" h="16267" w="2240">
                    <a:moveTo>
                      <a:pt x="2239" y="0"/>
                    </a:moveTo>
                    <a:lnTo>
                      <a:pt x="2239" y="9850"/>
                    </a:lnTo>
                    <a:lnTo>
                      <a:pt x="1" y="11292"/>
                    </a:lnTo>
                    <a:lnTo>
                      <a:pt x="1" y="16267"/>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2745339" y="2074498"/>
                <a:ext cx="21" cy="52843"/>
              </a:xfrm>
              <a:custGeom>
                <a:rect b="b" l="l" r="r" t="t"/>
                <a:pathLst>
                  <a:path extrusionOk="0" fill="none" h="2563" w="1">
                    <a:moveTo>
                      <a:pt x="0" y="2562"/>
                    </a:moveTo>
                    <a:lnTo>
                      <a:pt x="0" y="0"/>
                    </a:lnTo>
                  </a:path>
                </a:pathLst>
              </a:custGeom>
              <a:solidFill>
                <a:schemeClr val="accent3"/>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2745339" y="1938093"/>
                <a:ext cx="21" cy="86161"/>
              </a:xfrm>
              <a:custGeom>
                <a:rect b="b" l="l" r="r" t="t"/>
                <a:pathLst>
                  <a:path extrusionOk="0" fill="none" h="4179" w="1">
                    <a:moveTo>
                      <a:pt x="0" y="4179"/>
                    </a:moveTo>
                    <a:lnTo>
                      <a:pt x="0"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2673549" y="1458097"/>
                <a:ext cx="10268" cy="93356"/>
              </a:xfrm>
              <a:custGeom>
                <a:rect b="b" l="l" r="r" t="t"/>
                <a:pathLst>
                  <a:path extrusionOk="0" fill="none" h="4528" w="498">
                    <a:moveTo>
                      <a:pt x="0" y="4527"/>
                    </a:moveTo>
                    <a:lnTo>
                      <a:pt x="498" y="4179"/>
                    </a:lnTo>
                    <a:lnTo>
                      <a:pt x="498"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2825335" y="1846283"/>
                <a:ext cx="21" cy="31318"/>
              </a:xfrm>
              <a:custGeom>
                <a:rect b="b" l="l" r="r" t="t"/>
                <a:pathLst>
                  <a:path extrusionOk="0" fill="none" h="1519" w="1">
                    <a:moveTo>
                      <a:pt x="0" y="1"/>
                    </a:moveTo>
                    <a:lnTo>
                      <a:pt x="0" y="151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2563286" y="1469890"/>
                <a:ext cx="21" cy="52843"/>
              </a:xfrm>
              <a:custGeom>
                <a:rect b="b" l="l" r="r" t="t"/>
                <a:pathLst>
                  <a:path extrusionOk="0" fill="none" h="2563" w="1">
                    <a:moveTo>
                      <a:pt x="1" y="1"/>
                    </a:moveTo>
                    <a:lnTo>
                      <a:pt x="1" y="256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2563286" y="1565782"/>
                <a:ext cx="57976" cy="91810"/>
              </a:xfrm>
              <a:custGeom>
                <a:rect b="b" l="l" r="r" t="t"/>
                <a:pathLst>
                  <a:path extrusionOk="0" fill="none" h="4453" w="2812">
                    <a:moveTo>
                      <a:pt x="1" y="1"/>
                    </a:moveTo>
                    <a:lnTo>
                      <a:pt x="2811" y="971"/>
                    </a:lnTo>
                    <a:lnTo>
                      <a:pt x="2811" y="445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2569946" y="1553473"/>
                <a:ext cx="103624" cy="352848"/>
              </a:xfrm>
              <a:custGeom>
                <a:rect b="b" l="l" r="r" t="t"/>
                <a:pathLst>
                  <a:path extrusionOk="0" fill="none" h="17114" w="5026">
                    <a:moveTo>
                      <a:pt x="1" y="17113"/>
                    </a:moveTo>
                    <a:lnTo>
                      <a:pt x="1" y="10074"/>
                    </a:lnTo>
                    <a:lnTo>
                      <a:pt x="5025" y="6891"/>
                    </a:lnTo>
                    <a:lnTo>
                      <a:pt x="5025"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2367399"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2427912"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2488424" y="881693"/>
                <a:ext cx="29236" cy="52327"/>
              </a:xfrm>
              <a:custGeom>
                <a:rect b="b" l="l" r="r" t="t"/>
                <a:pathLst>
                  <a:path extrusionOk="0" h="2538" w="1418">
                    <a:moveTo>
                      <a:pt x="0" y="1"/>
                    </a:moveTo>
                    <a:lnTo>
                      <a:pt x="0" y="2538"/>
                    </a:lnTo>
                    <a:lnTo>
                      <a:pt x="1418" y="2538"/>
                    </a:lnTo>
                    <a:lnTo>
                      <a:pt x="1418"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2548936" y="881693"/>
                <a:ext cx="29236" cy="52327"/>
              </a:xfrm>
              <a:custGeom>
                <a:rect b="b" l="l" r="r" t="t"/>
                <a:pathLst>
                  <a:path extrusionOk="0" h="2538" w="1418">
                    <a:moveTo>
                      <a:pt x="0" y="1"/>
                    </a:moveTo>
                    <a:lnTo>
                      <a:pt x="0" y="2538"/>
                    </a:lnTo>
                    <a:lnTo>
                      <a:pt x="1418" y="2538"/>
                    </a:lnTo>
                    <a:lnTo>
                      <a:pt x="1418"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2608933"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2669446"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2729958"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2790450" y="881693"/>
                <a:ext cx="29772" cy="52327"/>
              </a:xfrm>
              <a:custGeom>
                <a:rect b="b" l="l" r="r" t="t"/>
                <a:pathLst>
                  <a:path extrusionOk="0" h="2538" w="1444">
                    <a:moveTo>
                      <a:pt x="1" y="1"/>
                    </a:moveTo>
                    <a:lnTo>
                      <a:pt x="1" y="2538"/>
                    </a:lnTo>
                    <a:lnTo>
                      <a:pt x="1444" y="2538"/>
                    </a:lnTo>
                    <a:lnTo>
                      <a:pt x="1444"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2367399"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2427912"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2488424" y="1422717"/>
                <a:ext cx="29236" cy="52327"/>
              </a:xfrm>
              <a:custGeom>
                <a:rect b="b" l="l" r="r" t="t"/>
                <a:pathLst>
                  <a:path extrusionOk="0" h="2538" w="1418">
                    <a:moveTo>
                      <a:pt x="0" y="0"/>
                    </a:moveTo>
                    <a:lnTo>
                      <a:pt x="0" y="2537"/>
                    </a:lnTo>
                    <a:lnTo>
                      <a:pt x="1418" y="2537"/>
                    </a:lnTo>
                    <a:lnTo>
                      <a:pt x="1418"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2548936" y="1422717"/>
                <a:ext cx="29236" cy="52327"/>
              </a:xfrm>
              <a:custGeom>
                <a:rect b="b" l="l" r="r" t="t"/>
                <a:pathLst>
                  <a:path extrusionOk="0" h="2538" w="1418">
                    <a:moveTo>
                      <a:pt x="0" y="0"/>
                    </a:moveTo>
                    <a:lnTo>
                      <a:pt x="0" y="2537"/>
                    </a:lnTo>
                    <a:lnTo>
                      <a:pt x="1418" y="2537"/>
                    </a:lnTo>
                    <a:lnTo>
                      <a:pt x="1418"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2608933"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2669446"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2729958"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2790450" y="1422717"/>
                <a:ext cx="29772" cy="52327"/>
              </a:xfrm>
              <a:custGeom>
                <a:rect b="b" l="l" r="r" t="t"/>
                <a:pathLst>
                  <a:path extrusionOk="0" h="2538" w="1444">
                    <a:moveTo>
                      <a:pt x="1" y="0"/>
                    </a:moveTo>
                    <a:lnTo>
                      <a:pt x="1" y="2537"/>
                    </a:lnTo>
                    <a:lnTo>
                      <a:pt x="1444" y="2537"/>
                    </a:lnTo>
                    <a:lnTo>
                      <a:pt x="1444"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2841746" y="951958"/>
                <a:ext cx="51812" cy="29256"/>
              </a:xfrm>
              <a:custGeom>
                <a:rect b="b" l="l" r="r" t="t"/>
                <a:pathLst>
                  <a:path extrusionOk="0" h="1419" w="2513">
                    <a:moveTo>
                      <a:pt x="0" y="1"/>
                    </a:moveTo>
                    <a:lnTo>
                      <a:pt x="0" y="1418"/>
                    </a:lnTo>
                    <a:lnTo>
                      <a:pt x="2512" y="1418"/>
                    </a:lnTo>
                    <a:lnTo>
                      <a:pt x="2512"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2841746" y="1011955"/>
                <a:ext cx="51812" cy="29772"/>
              </a:xfrm>
              <a:custGeom>
                <a:rect b="b" l="l" r="r" t="t"/>
                <a:pathLst>
                  <a:path extrusionOk="0" h="1444" w="2513">
                    <a:moveTo>
                      <a:pt x="0" y="1"/>
                    </a:moveTo>
                    <a:lnTo>
                      <a:pt x="0" y="1443"/>
                    </a:lnTo>
                    <a:lnTo>
                      <a:pt x="2512" y="1443"/>
                    </a:lnTo>
                    <a:lnTo>
                      <a:pt x="2512"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2841746" y="1072467"/>
                <a:ext cx="51812" cy="29772"/>
              </a:xfrm>
              <a:custGeom>
                <a:rect b="b" l="l" r="r" t="t"/>
                <a:pathLst>
                  <a:path extrusionOk="0" h="1444" w="2513">
                    <a:moveTo>
                      <a:pt x="0" y="1"/>
                    </a:moveTo>
                    <a:lnTo>
                      <a:pt x="0" y="1443"/>
                    </a:lnTo>
                    <a:lnTo>
                      <a:pt x="2512" y="1443"/>
                    </a:lnTo>
                    <a:lnTo>
                      <a:pt x="2512"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2841746" y="1132979"/>
                <a:ext cx="51812" cy="29772"/>
              </a:xfrm>
              <a:custGeom>
                <a:rect b="b" l="l" r="r" t="t"/>
                <a:pathLst>
                  <a:path extrusionOk="0" h="1444"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2841746" y="1193492"/>
                <a:ext cx="51812" cy="29772"/>
              </a:xfrm>
              <a:custGeom>
                <a:rect b="b" l="l" r="r" t="t"/>
                <a:pathLst>
                  <a:path extrusionOk="0" h="1444"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2841746" y="1254004"/>
                <a:ext cx="51812" cy="29751"/>
              </a:xfrm>
              <a:custGeom>
                <a:rect b="b" l="l" r="r" t="t"/>
                <a:pathLst>
                  <a:path extrusionOk="0" h="1443"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2841746" y="1314516"/>
                <a:ext cx="51812" cy="29751"/>
              </a:xfrm>
              <a:custGeom>
                <a:rect b="b" l="l" r="r" t="t"/>
                <a:pathLst>
                  <a:path extrusionOk="0" h="1443"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2841746" y="1375029"/>
                <a:ext cx="51812" cy="29751"/>
              </a:xfrm>
              <a:custGeom>
                <a:rect b="b" l="l" r="r" t="t"/>
                <a:pathLst>
                  <a:path extrusionOk="0" h="1443"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2294063" y="951958"/>
                <a:ext cx="51812" cy="29256"/>
              </a:xfrm>
              <a:custGeom>
                <a:rect b="b" l="l" r="r" t="t"/>
                <a:pathLst>
                  <a:path extrusionOk="0" h="1419" w="2513">
                    <a:moveTo>
                      <a:pt x="1" y="1"/>
                    </a:moveTo>
                    <a:lnTo>
                      <a:pt x="1" y="1418"/>
                    </a:lnTo>
                    <a:lnTo>
                      <a:pt x="2513" y="1418"/>
                    </a:lnTo>
                    <a:lnTo>
                      <a:pt x="251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2294063" y="1011955"/>
                <a:ext cx="51812" cy="29772"/>
              </a:xfrm>
              <a:custGeom>
                <a:rect b="b" l="l" r="r" t="t"/>
                <a:pathLst>
                  <a:path extrusionOk="0" h="1444" w="2513">
                    <a:moveTo>
                      <a:pt x="1" y="1"/>
                    </a:moveTo>
                    <a:lnTo>
                      <a:pt x="1" y="1443"/>
                    </a:lnTo>
                    <a:lnTo>
                      <a:pt x="2513" y="1443"/>
                    </a:lnTo>
                    <a:lnTo>
                      <a:pt x="251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2294063" y="1072467"/>
                <a:ext cx="51812" cy="29772"/>
              </a:xfrm>
              <a:custGeom>
                <a:rect b="b" l="l" r="r" t="t"/>
                <a:pathLst>
                  <a:path extrusionOk="0" h="1444" w="2513">
                    <a:moveTo>
                      <a:pt x="1" y="1"/>
                    </a:moveTo>
                    <a:lnTo>
                      <a:pt x="1" y="1443"/>
                    </a:lnTo>
                    <a:lnTo>
                      <a:pt x="2513" y="1443"/>
                    </a:lnTo>
                    <a:lnTo>
                      <a:pt x="251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2294063" y="1132979"/>
                <a:ext cx="51812" cy="29772"/>
              </a:xfrm>
              <a:custGeom>
                <a:rect b="b" l="l" r="r" t="t"/>
                <a:pathLst>
                  <a:path extrusionOk="0" h="1444"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2294063" y="1193492"/>
                <a:ext cx="51812" cy="29772"/>
              </a:xfrm>
              <a:custGeom>
                <a:rect b="b" l="l" r="r" t="t"/>
                <a:pathLst>
                  <a:path extrusionOk="0" h="1444"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2294063" y="1254004"/>
                <a:ext cx="51812" cy="29751"/>
              </a:xfrm>
              <a:custGeom>
                <a:rect b="b" l="l" r="r" t="t"/>
                <a:pathLst>
                  <a:path extrusionOk="0" h="1443"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2294063" y="1314516"/>
                <a:ext cx="51812" cy="29751"/>
              </a:xfrm>
              <a:custGeom>
                <a:rect b="b" l="l" r="r" t="t"/>
                <a:pathLst>
                  <a:path extrusionOk="0" h="1443"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2294063" y="1375029"/>
                <a:ext cx="51812" cy="29751"/>
              </a:xfrm>
              <a:custGeom>
                <a:rect b="b" l="l" r="r" t="t"/>
                <a:pathLst>
                  <a:path extrusionOk="0" h="1443"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2341751" y="925815"/>
                <a:ext cx="504118" cy="504613"/>
              </a:xfrm>
              <a:custGeom>
                <a:rect b="b" l="l" r="r" t="t"/>
                <a:pathLst>
                  <a:path extrusionOk="0" h="24475" w="24451">
                    <a:moveTo>
                      <a:pt x="1" y="0"/>
                    </a:moveTo>
                    <a:lnTo>
                      <a:pt x="1" y="24474"/>
                    </a:lnTo>
                    <a:lnTo>
                      <a:pt x="24450" y="24474"/>
                    </a:lnTo>
                    <a:lnTo>
                      <a:pt x="24450" y="0"/>
                    </a:lnTo>
                    <a:close/>
                  </a:path>
                </a:pathLst>
              </a:custGeom>
              <a:solidFill>
                <a:srgbClr val="8F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2376636" y="961194"/>
                <a:ext cx="434349" cy="433854"/>
              </a:xfrm>
              <a:custGeom>
                <a:rect b="b" l="l" r="r" t="t"/>
                <a:pathLst>
                  <a:path extrusionOk="0" h="21043" w="21067">
                    <a:moveTo>
                      <a:pt x="3084" y="0"/>
                    </a:moveTo>
                    <a:lnTo>
                      <a:pt x="0" y="3234"/>
                    </a:lnTo>
                    <a:lnTo>
                      <a:pt x="0" y="21042"/>
                    </a:lnTo>
                    <a:lnTo>
                      <a:pt x="21067" y="21042"/>
                    </a:lnTo>
                    <a:lnTo>
                      <a:pt x="210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2341751" y="1395028"/>
                <a:ext cx="504118" cy="35400"/>
              </a:xfrm>
              <a:custGeom>
                <a:rect b="b" l="l" r="r" t="t"/>
                <a:pathLst>
                  <a:path extrusionOk="0" h="1717" w="24451">
                    <a:moveTo>
                      <a:pt x="1692" y="0"/>
                    </a:moveTo>
                    <a:lnTo>
                      <a:pt x="1" y="1716"/>
                    </a:lnTo>
                    <a:lnTo>
                      <a:pt x="24450" y="1716"/>
                    </a:lnTo>
                    <a:lnTo>
                      <a:pt x="22759" y="0"/>
                    </a:lnTo>
                    <a:close/>
                  </a:path>
                </a:pathLst>
              </a:custGeom>
              <a:solidFill>
                <a:srgbClr val="A6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2341751" y="925815"/>
                <a:ext cx="504118" cy="35400"/>
              </a:xfrm>
              <a:custGeom>
                <a:rect b="b" l="l" r="r" t="t"/>
                <a:pathLst>
                  <a:path extrusionOk="0" h="1717" w="24451">
                    <a:moveTo>
                      <a:pt x="1" y="0"/>
                    </a:moveTo>
                    <a:lnTo>
                      <a:pt x="1692" y="1716"/>
                    </a:lnTo>
                    <a:lnTo>
                      <a:pt x="22759" y="1716"/>
                    </a:lnTo>
                    <a:lnTo>
                      <a:pt x="24450" y="0"/>
                    </a:lnTo>
                    <a:close/>
                  </a:path>
                </a:pathLst>
              </a:custGeom>
              <a:solidFill>
                <a:srgbClr val="A6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2341751" y="925815"/>
                <a:ext cx="34905" cy="504613"/>
              </a:xfrm>
              <a:custGeom>
                <a:rect b="b" l="l" r="r" t="t"/>
                <a:pathLst>
                  <a:path extrusionOk="0" h="24475" w="1693">
                    <a:moveTo>
                      <a:pt x="1" y="0"/>
                    </a:moveTo>
                    <a:lnTo>
                      <a:pt x="1" y="24474"/>
                    </a:lnTo>
                    <a:lnTo>
                      <a:pt x="1692" y="22758"/>
                    </a:lnTo>
                    <a:lnTo>
                      <a:pt x="1692" y="1716"/>
                    </a:lnTo>
                    <a:lnTo>
                      <a:pt x="1"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2427912" y="1128361"/>
                <a:ext cx="97954" cy="114386"/>
              </a:xfrm>
              <a:custGeom>
                <a:rect b="b" l="l" r="r" t="t"/>
                <a:pathLst>
                  <a:path extrusionOk="0" h="5548" w="4751">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2543287" y="1130918"/>
                <a:ext cx="81563" cy="109252"/>
              </a:xfrm>
              <a:custGeom>
                <a:rect b="b" l="l" r="r" t="t"/>
                <a:pathLst>
                  <a:path extrusionOk="0" h="5299" w="3956">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2643798" y="1130918"/>
                <a:ext cx="92325" cy="111829"/>
              </a:xfrm>
              <a:custGeom>
                <a:rect b="b" l="l" r="r" t="t"/>
                <a:pathLst>
                  <a:path extrusionOk="0" h="5424" w="4478">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2825335" y="1730392"/>
                <a:ext cx="96428" cy="115912"/>
              </a:xfrm>
              <a:custGeom>
                <a:rect b="b" l="l" r="r" t="t"/>
                <a:pathLst>
                  <a:path extrusionOk="0" fill="none" h="5622" w="4677">
                    <a:moveTo>
                      <a:pt x="0" y="1"/>
                    </a:moveTo>
                    <a:lnTo>
                      <a:pt x="4676" y="1866"/>
                    </a:lnTo>
                    <a:lnTo>
                      <a:pt x="4676" y="5622"/>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3675669" y="3764185"/>
                <a:ext cx="506160" cy="494882"/>
              </a:xfrm>
              <a:custGeom>
                <a:rect b="b" l="l" r="r" t="t"/>
                <a:pathLst>
                  <a:path extrusionOk="0" h="24003" w="2455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2947370" y="1410924"/>
                <a:ext cx="392846" cy="384104"/>
              </a:xfrm>
              <a:custGeom>
                <a:rect b="b" l="l" r="r" t="t"/>
                <a:pathLst>
                  <a:path extrusionOk="0" h="18630" w="19054">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828468" y="3647263"/>
                <a:ext cx="694356" cy="693861"/>
              </a:xfrm>
              <a:custGeom>
                <a:rect b="b" l="l" r="r" t="t"/>
                <a:pathLst>
                  <a:path extrusionOk="0" h="33654" w="33678">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1779203" y="1326825"/>
                <a:ext cx="470265" cy="470780"/>
              </a:xfrm>
              <a:custGeom>
                <a:rect b="b" l="l" r="r" t="t"/>
                <a:pathLst>
                  <a:path extrusionOk="0" h="22834" w="22809">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1070002" y="3153432"/>
                <a:ext cx="62574" cy="63110"/>
              </a:xfrm>
              <a:custGeom>
                <a:rect b="b" l="l" r="r" t="t"/>
                <a:pathLst>
                  <a:path extrusionOk="0" fill="none" h="3061" w="3035">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914113" y="3487786"/>
                <a:ext cx="21" cy="213350"/>
              </a:xfrm>
              <a:custGeom>
                <a:rect b="b" l="l" r="r" t="t"/>
                <a:pathLst>
                  <a:path extrusionOk="0" fill="none" h="10348" w="1">
                    <a:moveTo>
                      <a:pt x="0" y="10347"/>
                    </a:moveTo>
                    <a:lnTo>
                      <a:pt x="0"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1088455" y="3216522"/>
                <a:ext cx="126695" cy="484614"/>
              </a:xfrm>
              <a:custGeom>
                <a:rect b="b" l="l" r="r" t="t"/>
                <a:pathLst>
                  <a:path extrusionOk="0" fill="none" h="23505" w="6145">
                    <a:moveTo>
                      <a:pt x="6144" y="23504"/>
                    </a:moveTo>
                    <a:lnTo>
                      <a:pt x="6144" y="11193"/>
                    </a:lnTo>
                    <a:lnTo>
                      <a:pt x="1" y="8059"/>
                    </a:ln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983326" y="3279591"/>
                <a:ext cx="45668" cy="327695"/>
              </a:xfrm>
              <a:custGeom>
                <a:rect b="b" l="l" r="r" t="t"/>
                <a:pathLst>
                  <a:path extrusionOk="0" fill="none" h="15894" w="2215">
                    <a:moveTo>
                      <a:pt x="2215" y="0"/>
                    </a:moveTo>
                    <a:lnTo>
                      <a:pt x="2215" y="9850"/>
                    </a:lnTo>
                    <a:lnTo>
                      <a:pt x="1" y="11292"/>
                    </a:lnTo>
                    <a:lnTo>
                      <a:pt x="1" y="15894"/>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1088455" y="3432923"/>
                <a:ext cx="21" cy="86161"/>
              </a:xfrm>
              <a:custGeom>
                <a:rect b="b" l="l" r="r" t="t"/>
                <a:pathLst>
                  <a:path extrusionOk="0" fill="none" h="4179" w="1">
                    <a:moveTo>
                      <a:pt x="1" y="4179"/>
                    </a:move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1181275" y="3341134"/>
                <a:ext cx="21" cy="31297"/>
              </a:xfrm>
              <a:custGeom>
                <a:rect b="b" l="l" r="r" t="t"/>
                <a:pathLst>
                  <a:path extrusionOk="0" fill="none" h="1518" w="1">
                    <a:moveTo>
                      <a:pt x="1" y="0"/>
                    </a:moveTo>
                    <a:lnTo>
                      <a:pt x="1" y="1517"/>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3852588" y="3318043"/>
                <a:ext cx="114881" cy="309757"/>
              </a:xfrm>
              <a:custGeom>
                <a:rect b="b" l="l" r="r" t="t"/>
                <a:pathLst>
                  <a:path extrusionOk="0" fill="none" h="15024" w="5572">
                    <a:moveTo>
                      <a:pt x="1" y="15024"/>
                    </a:moveTo>
                    <a:lnTo>
                      <a:pt x="1" y="8134"/>
                    </a:lnTo>
                    <a:lnTo>
                      <a:pt x="5572" y="4975"/>
                    </a:lnTo>
                    <a:lnTo>
                      <a:pt x="5572"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3936171" y="3255489"/>
                <a:ext cx="63110" cy="62574"/>
              </a:xfrm>
              <a:custGeom>
                <a:rect b="b" l="l" r="r" t="t"/>
                <a:pathLst>
                  <a:path extrusionOk="0" fill="none" h="3035" w="3061">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cap="rnd" cmpd="sng" w="23625">
                <a:solidFill>
                  <a:srgbClr val="B1B2B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3780282" y="3578545"/>
                <a:ext cx="21" cy="132839"/>
              </a:xfrm>
              <a:custGeom>
                <a:rect b="b" l="l" r="r" t="t"/>
                <a:pathLst>
                  <a:path extrusionOk="0" fill="none" h="6443" w="1">
                    <a:moveTo>
                      <a:pt x="1" y="6443"/>
                    </a:move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3700286" y="3391379"/>
                <a:ext cx="20535" cy="562054"/>
              </a:xfrm>
              <a:custGeom>
                <a:rect b="b" l="l" r="r" t="t"/>
                <a:pathLst>
                  <a:path extrusionOk="0" fill="none" h="27261" w="996">
                    <a:moveTo>
                      <a:pt x="995" y="27261"/>
                    </a:moveTo>
                    <a:lnTo>
                      <a:pt x="995" y="9079"/>
                    </a:lnTo>
                    <a:lnTo>
                      <a:pt x="1" y="8333"/>
                    </a:ln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3898750" y="3365236"/>
                <a:ext cx="21" cy="94366"/>
              </a:xfrm>
              <a:custGeom>
                <a:rect b="b" l="l" r="r" t="t"/>
                <a:pathLst>
                  <a:path extrusionOk="0" fill="none" h="4577" w="1">
                    <a:moveTo>
                      <a:pt x="0" y="4577"/>
                    </a:moveTo>
                    <a:lnTo>
                      <a:pt x="0"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3841825" y="3629841"/>
                <a:ext cx="10783" cy="190258"/>
              </a:xfrm>
              <a:custGeom>
                <a:rect b="b" l="l" r="r" t="t"/>
                <a:pathLst>
                  <a:path extrusionOk="0" fill="none" h="9228" w="523">
                    <a:moveTo>
                      <a:pt x="523" y="0"/>
                    </a:moveTo>
                    <a:lnTo>
                      <a:pt x="0" y="373"/>
                    </a:lnTo>
                    <a:lnTo>
                      <a:pt x="0" y="9228"/>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3749005" y="3459582"/>
                <a:ext cx="63090" cy="63090"/>
              </a:xfrm>
              <a:custGeom>
                <a:rect b="b" l="l" r="r" t="t"/>
                <a:pathLst>
                  <a:path extrusionOk="0" fill="none" h="3060" w="306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3599776" y="3358556"/>
                <a:ext cx="21" cy="94387"/>
              </a:xfrm>
              <a:custGeom>
                <a:rect b="b" l="l" r="r" t="t"/>
                <a:pathLst>
                  <a:path extrusionOk="0" fill="none" h="4578" w="1">
                    <a:moveTo>
                      <a:pt x="1" y="4577"/>
                    </a:move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3660288" y="3659056"/>
                <a:ext cx="21" cy="52327"/>
              </a:xfrm>
              <a:custGeom>
                <a:rect b="b" l="l" r="r" t="t"/>
                <a:pathLst>
                  <a:path extrusionOk="0" fill="none" h="2538" w="1">
                    <a:moveTo>
                      <a:pt x="0" y="2538"/>
                    </a:moveTo>
                    <a:lnTo>
                      <a:pt x="0"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3602333" y="3524197"/>
                <a:ext cx="57976" cy="91810"/>
              </a:xfrm>
              <a:custGeom>
                <a:rect b="b" l="l" r="r" t="t"/>
                <a:pathLst>
                  <a:path extrusionOk="0" fill="none" h="4453" w="2812">
                    <a:moveTo>
                      <a:pt x="2811" y="4453"/>
                    </a:moveTo>
                    <a:lnTo>
                      <a:pt x="1" y="3458"/>
                    </a:ln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457209" y="2634985"/>
                <a:ext cx="509232" cy="862574"/>
              </a:xfrm>
              <a:custGeom>
                <a:rect b="b" l="l" r="r" t="t"/>
                <a:pathLst>
                  <a:path extrusionOk="0" h="41837" w="24699">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480795" y="2698569"/>
                <a:ext cx="462059" cy="688728"/>
              </a:xfrm>
              <a:custGeom>
                <a:rect b="b" l="l" r="r" t="t"/>
                <a:pathLst>
                  <a:path extrusionOk="0" h="33405" w="22411">
                    <a:moveTo>
                      <a:pt x="0" y="1"/>
                    </a:moveTo>
                    <a:lnTo>
                      <a:pt x="0" y="33405"/>
                    </a:lnTo>
                    <a:lnTo>
                      <a:pt x="22410" y="33405"/>
                    </a:lnTo>
                    <a:lnTo>
                      <a:pt x="224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480795" y="2698569"/>
                <a:ext cx="12824" cy="688728"/>
              </a:xfrm>
              <a:custGeom>
                <a:rect b="b" l="l" r="r" t="t"/>
                <a:pathLst>
                  <a:path extrusionOk="0" h="33405" w="622">
                    <a:moveTo>
                      <a:pt x="0" y="1"/>
                    </a:moveTo>
                    <a:lnTo>
                      <a:pt x="0" y="33405"/>
                    </a:lnTo>
                    <a:lnTo>
                      <a:pt x="622" y="33405"/>
                    </a:lnTo>
                    <a:lnTo>
                      <a:pt x="622"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480795" y="2698569"/>
                <a:ext cx="462059" cy="688728"/>
              </a:xfrm>
              <a:custGeom>
                <a:rect b="b" l="l" r="r" t="t"/>
                <a:pathLst>
                  <a:path extrusionOk="0" h="33405" w="22411">
                    <a:moveTo>
                      <a:pt x="0" y="1"/>
                    </a:moveTo>
                    <a:lnTo>
                      <a:pt x="0" y="33405"/>
                    </a:lnTo>
                    <a:lnTo>
                      <a:pt x="22410" y="33405"/>
                    </a:lnTo>
                    <a:lnTo>
                      <a:pt x="224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663858" y="2667292"/>
                <a:ext cx="95913" cy="9773"/>
              </a:xfrm>
              <a:custGeom>
                <a:rect b="b" l="l" r="r" t="t"/>
                <a:pathLst>
                  <a:path extrusionOk="0" h="474" w="4652">
                    <a:moveTo>
                      <a:pt x="1" y="1"/>
                    </a:moveTo>
                    <a:lnTo>
                      <a:pt x="1" y="473"/>
                    </a:lnTo>
                    <a:lnTo>
                      <a:pt x="4652" y="473"/>
                    </a:lnTo>
                    <a:lnTo>
                      <a:pt x="46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710515" y="3014470"/>
                <a:ext cx="21" cy="21"/>
              </a:xfrm>
              <a:custGeom>
                <a:rect b="b" l="l" r="r" t="t"/>
                <a:pathLst>
                  <a:path extrusionOk="0" h="1" w="1">
                    <a:moveTo>
                      <a:pt x="1" y="0"/>
                    </a:moveTo>
                    <a:lnTo>
                      <a:pt x="1" y="0"/>
                    </a:lnTo>
                    <a:close/>
                  </a:path>
                </a:pathLst>
              </a:custGeom>
              <a:solidFill>
                <a:srgbClr val="DB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710515" y="3014470"/>
                <a:ext cx="21" cy="21"/>
              </a:xfrm>
              <a:custGeom>
                <a:rect b="b" l="l" r="r" t="t"/>
                <a:pathLst>
                  <a:path extrusionOk="0" fill="none" h="1" w="1">
                    <a:moveTo>
                      <a:pt x="1" y="0"/>
                    </a:move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664889" y="3122671"/>
                <a:ext cx="93851" cy="138983"/>
              </a:xfrm>
              <a:custGeom>
                <a:rect b="b" l="l" r="r" t="t"/>
                <a:pathLst>
                  <a:path extrusionOk="0" h="6741" w="4552">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3956576" y="1796038"/>
                <a:ext cx="478986" cy="312829"/>
              </a:xfrm>
              <a:custGeom>
                <a:rect b="b" l="l" r="r" t="t"/>
                <a:pathLst>
                  <a:path extrusionOk="0" h="15173" w="23232">
                    <a:moveTo>
                      <a:pt x="1" y="0"/>
                    </a:moveTo>
                    <a:lnTo>
                      <a:pt x="1" y="15173"/>
                    </a:lnTo>
                    <a:lnTo>
                      <a:pt x="23231" y="15173"/>
                    </a:lnTo>
                    <a:lnTo>
                      <a:pt x="23231"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3956576" y="1796038"/>
                <a:ext cx="478986" cy="144116"/>
              </a:xfrm>
              <a:custGeom>
                <a:rect b="b" l="l" r="r" t="t"/>
                <a:pathLst>
                  <a:path extrusionOk="0" h="6990" w="23232">
                    <a:moveTo>
                      <a:pt x="1" y="0"/>
                    </a:moveTo>
                    <a:lnTo>
                      <a:pt x="11616" y="6990"/>
                    </a:lnTo>
                    <a:lnTo>
                      <a:pt x="232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4100781" y="3340103"/>
                <a:ext cx="241039" cy="227700"/>
              </a:xfrm>
              <a:custGeom>
                <a:rect b="b" l="l" r="r" t="t"/>
                <a:pathLst>
                  <a:path extrusionOk="0" h="11044" w="11691">
                    <a:moveTo>
                      <a:pt x="1" y="0"/>
                    </a:moveTo>
                    <a:lnTo>
                      <a:pt x="1" y="11044"/>
                    </a:lnTo>
                    <a:lnTo>
                      <a:pt x="11691" y="11044"/>
                    </a:lnTo>
                    <a:lnTo>
                      <a:pt x="11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4001302" y="3559061"/>
                <a:ext cx="439998" cy="21050"/>
              </a:xfrm>
              <a:custGeom>
                <a:rect b="b" l="l" r="r" t="t"/>
                <a:pathLst>
                  <a:path extrusionOk="0" h="1021" w="21341">
                    <a:moveTo>
                      <a:pt x="1" y="1"/>
                    </a:moveTo>
                    <a:lnTo>
                      <a:pt x="1" y="1021"/>
                    </a:lnTo>
                    <a:lnTo>
                      <a:pt x="21341" y="1021"/>
                    </a:lnTo>
                    <a:lnTo>
                      <a:pt x="21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3599776" y="2531918"/>
                <a:ext cx="1243050" cy="830246"/>
              </a:xfrm>
              <a:custGeom>
                <a:rect b="b" l="l" r="r" t="t"/>
                <a:pathLst>
                  <a:path extrusionOk="0" h="40269" w="60291">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3642331" y="2586781"/>
                <a:ext cx="1157941" cy="664626"/>
              </a:xfrm>
              <a:custGeom>
                <a:rect b="b" l="l" r="r" t="t"/>
                <a:pathLst>
                  <a:path extrusionOk="0" h="32236" w="56163">
                    <a:moveTo>
                      <a:pt x="1" y="1"/>
                    </a:moveTo>
                    <a:lnTo>
                      <a:pt x="1" y="32235"/>
                    </a:lnTo>
                    <a:lnTo>
                      <a:pt x="56163" y="32235"/>
                    </a:lnTo>
                    <a:lnTo>
                      <a:pt x="561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3642331" y="2649871"/>
                <a:ext cx="1157941" cy="62574"/>
              </a:xfrm>
              <a:custGeom>
                <a:rect b="b" l="l" r="r" t="t"/>
                <a:pathLst>
                  <a:path extrusionOk="0" h="3035" w="56163">
                    <a:moveTo>
                      <a:pt x="1" y="0"/>
                    </a:moveTo>
                    <a:lnTo>
                      <a:pt x="1" y="3034"/>
                    </a:lnTo>
                    <a:lnTo>
                      <a:pt x="56163" y="3034"/>
                    </a:lnTo>
                    <a:lnTo>
                      <a:pt x="56163"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3642331" y="3130877"/>
                <a:ext cx="1157941" cy="16948"/>
              </a:xfrm>
              <a:custGeom>
                <a:rect b="b" l="l" r="r" t="t"/>
                <a:pathLst>
                  <a:path extrusionOk="0" h="822" w="56163">
                    <a:moveTo>
                      <a:pt x="1" y="0"/>
                    </a:moveTo>
                    <a:lnTo>
                      <a:pt x="1" y="821"/>
                    </a:lnTo>
                    <a:lnTo>
                      <a:pt x="56163" y="821"/>
                    </a:lnTo>
                    <a:lnTo>
                      <a:pt x="56163"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3642331" y="3186771"/>
                <a:ext cx="1157941" cy="16432"/>
              </a:xfrm>
              <a:custGeom>
                <a:rect b="b" l="l" r="r" t="t"/>
                <a:pathLst>
                  <a:path extrusionOk="0" h="797" w="56163">
                    <a:moveTo>
                      <a:pt x="1" y="0"/>
                    </a:moveTo>
                    <a:lnTo>
                      <a:pt x="1" y="796"/>
                    </a:lnTo>
                    <a:lnTo>
                      <a:pt x="56163" y="796"/>
                    </a:lnTo>
                    <a:lnTo>
                      <a:pt x="56163"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3711564" y="2784214"/>
                <a:ext cx="389238" cy="293346"/>
              </a:xfrm>
              <a:custGeom>
                <a:rect b="b" l="l" r="r" t="t"/>
                <a:pathLst>
                  <a:path extrusionOk="0" h="14228" w="18879">
                    <a:moveTo>
                      <a:pt x="1" y="1"/>
                    </a:moveTo>
                    <a:lnTo>
                      <a:pt x="1" y="14228"/>
                    </a:lnTo>
                    <a:lnTo>
                      <a:pt x="18879" y="14228"/>
                    </a:lnTo>
                    <a:lnTo>
                      <a:pt x="18879"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4189498" y="2784214"/>
                <a:ext cx="540014" cy="11298"/>
              </a:xfrm>
              <a:custGeom>
                <a:rect b="b" l="l" r="r" t="t"/>
                <a:pathLst>
                  <a:path extrusionOk="0" h="548" w="26192">
                    <a:moveTo>
                      <a:pt x="1" y="1"/>
                    </a:moveTo>
                    <a:lnTo>
                      <a:pt x="1" y="548"/>
                    </a:lnTo>
                    <a:lnTo>
                      <a:pt x="26191" y="548"/>
                    </a:lnTo>
                    <a:lnTo>
                      <a:pt x="26191"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4189498" y="2823181"/>
                <a:ext cx="540014" cy="11319"/>
              </a:xfrm>
              <a:custGeom>
                <a:rect b="b" l="l" r="r" t="t"/>
                <a:pathLst>
                  <a:path extrusionOk="0" h="549" w="26192">
                    <a:moveTo>
                      <a:pt x="1" y="1"/>
                    </a:moveTo>
                    <a:lnTo>
                      <a:pt x="1" y="548"/>
                    </a:lnTo>
                    <a:lnTo>
                      <a:pt x="26191" y="548"/>
                    </a:lnTo>
                    <a:lnTo>
                      <a:pt x="26191"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4189498" y="2862169"/>
                <a:ext cx="361548" cy="11298"/>
              </a:xfrm>
              <a:custGeom>
                <a:rect b="b" l="l" r="r" t="t"/>
                <a:pathLst>
                  <a:path extrusionOk="0" h="548" w="17536">
                    <a:moveTo>
                      <a:pt x="1" y="0"/>
                    </a:moveTo>
                    <a:lnTo>
                      <a:pt x="1" y="547"/>
                    </a:lnTo>
                    <a:lnTo>
                      <a:pt x="17536" y="547"/>
                    </a:lnTo>
                    <a:lnTo>
                      <a:pt x="17536"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4189498" y="2901136"/>
                <a:ext cx="361548" cy="11298"/>
              </a:xfrm>
              <a:custGeom>
                <a:rect b="b" l="l" r="r" t="t"/>
                <a:pathLst>
                  <a:path extrusionOk="0" h="548" w="17536">
                    <a:moveTo>
                      <a:pt x="1" y="1"/>
                    </a:moveTo>
                    <a:lnTo>
                      <a:pt x="1" y="548"/>
                    </a:lnTo>
                    <a:lnTo>
                      <a:pt x="17536" y="548"/>
                    </a:lnTo>
                    <a:lnTo>
                      <a:pt x="17536"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4189498" y="2940103"/>
                <a:ext cx="361548" cy="11319"/>
              </a:xfrm>
              <a:custGeom>
                <a:rect b="b" l="l" r="r" t="t"/>
                <a:pathLst>
                  <a:path extrusionOk="0" h="549" w="17536">
                    <a:moveTo>
                      <a:pt x="1" y="1"/>
                    </a:moveTo>
                    <a:lnTo>
                      <a:pt x="1" y="548"/>
                    </a:lnTo>
                    <a:lnTo>
                      <a:pt x="17536" y="548"/>
                    </a:lnTo>
                    <a:lnTo>
                      <a:pt x="17536"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4616672" y="2862169"/>
                <a:ext cx="112840" cy="11298"/>
              </a:xfrm>
              <a:custGeom>
                <a:rect b="b" l="l" r="r" t="t"/>
                <a:pathLst>
                  <a:path extrusionOk="0" h="548" w="5473">
                    <a:moveTo>
                      <a:pt x="0" y="0"/>
                    </a:moveTo>
                    <a:lnTo>
                      <a:pt x="0" y="547"/>
                    </a:lnTo>
                    <a:lnTo>
                      <a:pt x="5472" y="547"/>
                    </a:lnTo>
                    <a:lnTo>
                      <a:pt x="5472"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4616672" y="2901136"/>
                <a:ext cx="112840" cy="11298"/>
              </a:xfrm>
              <a:custGeom>
                <a:rect b="b" l="l" r="r" t="t"/>
                <a:pathLst>
                  <a:path extrusionOk="0" h="548" w="5473">
                    <a:moveTo>
                      <a:pt x="0" y="1"/>
                    </a:moveTo>
                    <a:lnTo>
                      <a:pt x="0" y="548"/>
                    </a:lnTo>
                    <a:lnTo>
                      <a:pt x="5472" y="548"/>
                    </a:lnTo>
                    <a:lnTo>
                      <a:pt x="5472"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a:off x="4616672" y="2940103"/>
                <a:ext cx="112840" cy="11319"/>
              </a:xfrm>
              <a:custGeom>
                <a:rect b="b" l="l" r="r" t="t"/>
                <a:pathLst>
                  <a:path extrusionOk="0" h="549" w="5473">
                    <a:moveTo>
                      <a:pt x="0" y="1"/>
                    </a:moveTo>
                    <a:lnTo>
                      <a:pt x="0" y="548"/>
                    </a:lnTo>
                    <a:lnTo>
                      <a:pt x="5472" y="548"/>
                    </a:lnTo>
                    <a:lnTo>
                      <a:pt x="5472"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a:off x="4189498" y="2979091"/>
                <a:ext cx="540014" cy="11298"/>
              </a:xfrm>
              <a:custGeom>
                <a:rect b="b" l="l" r="r" t="t"/>
                <a:pathLst>
                  <a:path extrusionOk="0" h="548" w="26192">
                    <a:moveTo>
                      <a:pt x="1" y="0"/>
                    </a:moveTo>
                    <a:lnTo>
                      <a:pt x="1" y="547"/>
                    </a:lnTo>
                    <a:lnTo>
                      <a:pt x="26191" y="547"/>
                    </a:lnTo>
                    <a:lnTo>
                      <a:pt x="26191"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4189498" y="3018058"/>
                <a:ext cx="427195" cy="10783"/>
              </a:xfrm>
              <a:custGeom>
                <a:rect b="b" l="l" r="r" t="t"/>
                <a:pathLst>
                  <a:path extrusionOk="0" h="523" w="20720">
                    <a:moveTo>
                      <a:pt x="1" y="0"/>
                    </a:moveTo>
                    <a:lnTo>
                      <a:pt x="1" y="523"/>
                    </a:lnTo>
                    <a:lnTo>
                      <a:pt x="20719" y="523"/>
                    </a:lnTo>
                    <a:lnTo>
                      <a:pt x="20719"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4189498" y="3066262"/>
                <a:ext cx="427195" cy="11298"/>
              </a:xfrm>
              <a:custGeom>
                <a:rect b="b" l="l" r="r" t="t"/>
                <a:pathLst>
                  <a:path extrusionOk="0" h="548" w="20720">
                    <a:moveTo>
                      <a:pt x="1" y="0"/>
                    </a:moveTo>
                    <a:lnTo>
                      <a:pt x="1" y="548"/>
                    </a:lnTo>
                    <a:lnTo>
                      <a:pt x="20719" y="548"/>
                    </a:lnTo>
                    <a:lnTo>
                      <a:pt x="20719"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1268961" y="2030913"/>
                <a:ext cx="410268" cy="256935"/>
              </a:xfrm>
              <a:custGeom>
                <a:rect b="b" l="l" r="r" t="t"/>
                <a:pathLst>
                  <a:path extrusionOk="0" h="12462" w="19899">
                    <a:moveTo>
                      <a:pt x="1" y="0"/>
                    </a:moveTo>
                    <a:lnTo>
                      <a:pt x="1" y="12461"/>
                    </a:lnTo>
                    <a:lnTo>
                      <a:pt x="19899" y="12461"/>
                    </a:lnTo>
                    <a:lnTo>
                      <a:pt x="1989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a:off x="1299743" y="2243211"/>
                <a:ext cx="121045" cy="153848"/>
              </a:xfrm>
              <a:custGeom>
                <a:rect b="b" l="l" r="r" t="t"/>
                <a:pathLst>
                  <a:path extrusionOk="0" h="7462" w="5871">
                    <a:moveTo>
                      <a:pt x="5870" y="0"/>
                    </a:moveTo>
                    <a:lnTo>
                      <a:pt x="0" y="722"/>
                    </a:lnTo>
                    <a:lnTo>
                      <a:pt x="0" y="7462"/>
                    </a:lnTo>
                    <a:lnTo>
                      <a:pt x="587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1400253" y="2070395"/>
                <a:ext cx="226669" cy="15917"/>
              </a:xfrm>
              <a:custGeom>
                <a:rect b="b" l="l" r="r" t="t"/>
                <a:pathLst>
                  <a:path extrusionOk="0" h="772" w="10994">
                    <a:moveTo>
                      <a:pt x="0" y="0"/>
                    </a:moveTo>
                    <a:lnTo>
                      <a:pt x="0" y="771"/>
                    </a:lnTo>
                    <a:lnTo>
                      <a:pt x="10994" y="771"/>
                    </a:lnTo>
                    <a:lnTo>
                      <a:pt x="109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a:off x="1517670" y="2121155"/>
                <a:ext cx="109252" cy="15917"/>
              </a:xfrm>
              <a:custGeom>
                <a:rect b="b" l="l" r="r" t="t"/>
                <a:pathLst>
                  <a:path extrusionOk="0" h="772" w="5299">
                    <a:moveTo>
                      <a:pt x="1" y="1"/>
                    </a:moveTo>
                    <a:lnTo>
                      <a:pt x="1" y="772"/>
                    </a:lnTo>
                    <a:lnTo>
                      <a:pt x="5299" y="772"/>
                    </a:lnTo>
                    <a:lnTo>
                      <a:pt x="52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1517670" y="2172431"/>
                <a:ext cx="109252" cy="15917"/>
              </a:xfrm>
              <a:custGeom>
                <a:rect b="b" l="l" r="r" t="t"/>
                <a:pathLst>
                  <a:path extrusionOk="0" h="772" w="5299">
                    <a:moveTo>
                      <a:pt x="1" y="1"/>
                    </a:moveTo>
                    <a:lnTo>
                      <a:pt x="1" y="772"/>
                    </a:lnTo>
                    <a:lnTo>
                      <a:pt x="5299" y="772"/>
                    </a:lnTo>
                    <a:lnTo>
                      <a:pt x="52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a:off x="1400253" y="2223212"/>
                <a:ext cx="226669" cy="15917"/>
              </a:xfrm>
              <a:custGeom>
                <a:rect b="b" l="l" r="r" t="t"/>
                <a:pathLst>
                  <a:path extrusionOk="0" h="772" w="10994">
                    <a:moveTo>
                      <a:pt x="0" y="0"/>
                    </a:moveTo>
                    <a:lnTo>
                      <a:pt x="0" y="771"/>
                    </a:lnTo>
                    <a:lnTo>
                      <a:pt x="10994" y="771"/>
                    </a:lnTo>
                    <a:lnTo>
                      <a:pt x="109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a:off x="997696" y="1942196"/>
                <a:ext cx="478470" cy="299490"/>
              </a:xfrm>
              <a:custGeom>
                <a:rect b="b" l="l" r="r" t="t"/>
                <a:pathLst>
                  <a:path extrusionOk="0" h="14526" w="23207">
                    <a:moveTo>
                      <a:pt x="0" y="0"/>
                    </a:moveTo>
                    <a:lnTo>
                      <a:pt x="0" y="14526"/>
                    </a:lnTo>
                    <a:lnTo>
                      <a:pt x="23206" y="14526"/>
                    </a:lnTo>
                    <a:lnTo>
                      <a:pt x="2320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1033591" y="2189358"/>
                <a:ext cx="141560" cy="179496"/>
              </a:xfrm>
              <a:custGeom>
                <a:rect b="b" l="l" r="r" t="t"/>
                <a:pathLst>
                  <a:path extrusionOk="0" h="8706" w="6866">
                    <a:moveTo>
                      <a:pt x="6865" y="1"/>
                    </a:moveTo>
                    <a:lnTo>
                      <a:pt x="0" y="821"/>
                    </a:lnTo>
                    <a:lnTo>
                      <a:pt x="0" y="8706"/>
                    </a:lnTo>
                    <a:lnTo>
                      <a:pt x="68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a:off x="1058724" y="1987822"/>
                <a:ext cx="356415" cy="18494"/>
              </a:xfrm>
              <a:custGeom>
                <a:rect b="b" l="l" r="r" t="t"/>
                <a:pathLst>
                  <a:path extrusionOk="0" h="897" w="17287">
                    <a:moveTo>
                      <a:pt x="0" y="1"/>
                    </a:moveTo>
                    <a:lnTo>
                      <a:pt x="0" y="896"/>
                    </a:lnTo>
                    <a:lnTo>
                      <a:pt x="17286" y="896"/>
                    </a:lnTo>
                    <a:lnTo>
                      <a:pt x="172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1243333" y="2047304"/>
                <a:ext cx="171806" cy="18494"/>
              </a:xfrm>
              <a:custGeom>
                <a:rect b="b" l="l" r="r" t="t"/>
                <a:pathLst>
                  <a:path extrusionOk="0" h="897" w="8333">
                    <a:moveTo>
                      <a:pt x="0" y="1"/>
                    </a:moveTo>
                    <a:lnTo>
                      <a:pt x="0" y="896"/>
                    </a:lnTo>
                    <a:lnTo>
                      <a:pt x="8332" y="896"/>
                    </a:lnTo>
                    <a:lnTo>
                      <a:pt x="83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1243333" y="2106290"/>
                <a:ext cx="171806" cy="18989"/>
              </a:xfrm>
              <a:custGeom>
                <a:rect b="b" l="l" r="r" t="t"/>
                <a:pathLst>
                  <a:path extrusionOk="0" h="921" w="8333">
                    <a:moveTo>
                      <a:pt x="0" y="0"/>
                    </a:moveTo>
                    <a:lnTo>
                      <a:pt x="0" y="921"/>
                    </a:lnTo>
                    <a:lnTo>
                      <a:pt x="8332" y="921"/>
                    </a:lnTo>
                    <a:lnTo>
                      <a:pt x="83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1058724" y="2047304"/>
                <a:ext cx="134880" cy="18494"/>
              </a:xfrm>
              <a:custGeom>
                <a:rect b="b" l="l" r="r" t="t"/>
                <a:pathLst>
                  <a:path extrusionOk="0" h="897" w="6542">
                    <a:moveTo>
                      <a:pt x="0" y="1"/>
                    </a:moveTo>
                    <a:lnTo>
                      <a:pt x="0" y="896"/>
                    </a:lnTo>
                    <a:lnTo>
                      <a:pt x="6542" y="896"/>
                    </a:lnTo>
                    <a:lnTo>
                      <a:pt x="65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1058724" y="2106290"/>
                <a:ext cx="134880" cy="18989"/>
              </a:xfrm>
              <a:custGeom>
                <a:rect b="b" l="l" r="r" t="t"/>
                <a:pathLst>
                  <a:path extrusionOk="0" h="921" w="6542">
                    <a:moveTo>
                      <a:pt x="0" y="0"/>
                    </a:moveTo>
                    <a:lnTo>
                      <a:pt x="0" y="921"/>
                    </a:lnTo>
                    <a:lnTo>
                      <a:pt x="6542" y="921"/>
                    </a:lnTo>
                    <a:lnTo>
                      <a:pt x="65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1058724" y="2165772"/>
                <a:ext cx="356415" cy="18473"/>
              </a:xfrm>
              <a:custGeom>
                <a:rect b="b" l="l" r="r" t="t"/>
                <a:pathLst>
                  <a:path extrusionOk="0" h="896" w="17287">
                    <a:moveTo>
                      <a:pt x="0" y="0"/>
                    </a:moveTo>
                    <a:lnTo>
                      <a:pt x="0" y="896"/>
                    </a:lnTo>
                    <a:lnTo>
                      <a:pt x="17286" y="896"/>
                    </a:lnTo>
                    <a:lnTo>
                      <a:pt x="172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1506392" y="2733969"/>
                <a:ext cx="62595" cy="62574"/>
              </a:xfrm>
              <a:custGeom>
                <a:rect b="b" l="l" r="r" t="t"/>
                <a:pathLst>
                  <a:path extrusionOk="0" fill="none" h="3035" w="3036">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1411015" y="2328341"/>
                <a:ext cx="126674" cy="405649"/>
              </a:xfrm>
              <a:custGeom>
                <a:rect b="b" l="l" r="r" t="t"/>
                <a:pathLst>
                  <a:path extrusionOk="0" fill="none" h="19675" w="6144">
                    <a:moveTo>
                      <a:pt x="0" y="0"/>
                    </a:moveTo>
                    <a:lnTo>
                      <a:pt x="0" y="8482"/>
                    </a:lnTo>
                    <a:lnTo>
                      <a:pt x="6144" y="11615"/>
                    </a:lnTo>
                    <a:lnTo>
                      <a:pt x="6144" y="19674"/>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a:off x="1466909" y="2287827"/>
                <a:ext cx="46183" cy="387691"/>
              </a:xfrm>
              <a:custGeom>
                <a:rect b="b" l="l" r="r" t="t"/>
                <a:pathLst>
                  <a:path extrusionOk="0" fill="none" h="18804" w="2240">
                    <a:moveTo>
                      <a:pt x="1" y="18804"/>
                    </a:moveTo>
                    <a:lnTo>
                      <a:pt x="1" y="8929"/>
                    </a:lnTo>
                    <a:lnTo>
                      <a:pt x="2239" y="7512"/>
                    </a:lnTo>
                    <a:lnTo>
                      <a:pt x="2239"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1466909" y="2749350"/>
                <a:ext cx="21" cy="157456"/>
              </a:xfrm>
              <a:custGeom>
                <a:rect b="b" l="l" r="r" t="t"/>
                <a:pathLst>
                  <a:path extrusionOk="0" fill="none" h="7637" w="1">
                    <a:moveTo>
                      <a:pt x="1" y="0"/>
                    </a:moveTo>
                    <a:lnTo>
                      <a:pt x="1" y="7636"/>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1466909" y="2983689"/>
                <a:ext cx="21" cy="54904"/>
              </a:xfrm>
              <a:custGeom>
                <a:rect b="b" l="l" r="r" t="t"/>
                <a:pathLst>
                  <a:path extrusionOk="0" fill="none" h="2663" w="1">
                    <a:moveTo>
                      <a:pt x="1" y="1"/>
                    </a:moveTo>
                    <a:lnTo>
                      <a:pt x="1" y="2662"/>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3"/>
            <p:cNvSpPr/>
            <p:nvPr/>
          </p:nvSpPr>
          <p:spPr>
            <a:xfrm>
              <a:off x="2897110" y="1017082"/>
              <a:ext cx="90343" cy="90343"/>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
            <p:cNvSpPr/>
            <p:nvPr/>
          </p:nvSpPr>
          <p:spPr>
            <a:xfrm>
              <a:off x="1125181" y="1473122"/>
              <a:ext cx="90300" cy="90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a:off x="790781" y="3096605"/>
              <a:ext cx="90300" cy="90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a:off x="4107158" y="1563464"/>
              <a:ext cx="90343" cy="90343"/>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a:off x="4739527" y="2628883"/>
              <a:ext cx="90343" cy="90343"/>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a:off x="3998124" y="4018260"/>
              <a:ext cx="90343" cy="90343"/>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grpSp>
        <p:nvGrpSpPr>
          <p:cNvPr id="408" name="Google Shape;408;p22"/>
          <p:cNvGrpSpPr/>
          <p:nvPr/>
        </p:nvGrpSpPr>
        <p:grpSpPr>
          <a:xfrm>
            <a:off x="2602165" y="142825"/>
            <a:ext cx="4035908" cy="650100"/>
            <a:chOff x="3961063" y="3237875"/>
            <a:chExt cx="4725888" cy="650100"/>
          </a:xfrm>
        </p:grpSpPr>
        <p:sp>
          <p:nvSpPr>
            <p:cNvPr id="409" name="Google Shape;409;p22"/>
            <p:cNvSpPr/>
            <p:nvPr/>
          </p:nvSpPr>
          <p:spPr>
            <a:xfrm>
              <a:off x="5010150" y="3237875"/>
              <a:ext cx="3676800" cy="6501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2"/>
            <p:cNvSpPr/>
            <p:nvPr/>
          </p:nvSpPr>
          <p:spPr>
            <a:xfrm>
              <a:off x="3961063" y="3330725"/>
              <a:ext cx="2130000" cy="464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22"/>
          <p:cNvGrpSpPr/>
          <p:nvPr/>
        </p:nvGrpSpPr>
        <p:grpSpPr>
          <a:xfrm>
            <a:off x="2505914" y="301975"/>
            <a:ext cx="4034337" cy="331800"/>
            <a:chOff x="3961064" y="3397025"/>
            <a:chExt cx="4034337" cy="331800"/>
          </a:xfrm>
        </p:grpSpPr>
        <p:sp>
          <p:nvSpPr>
            <p:cNvPr id="412" name="Google Shape;412;p22"/>
            <p:cNvSpPr txBox="1"/>
            <p:nvPr/>
          </p:nvSpPr>
          <p:spPr>
            <a:xfrm>
              <a:off x="5312801" y="3397025"/>
              <a:ext cx="2682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              Test Evaluation</a:t>
              </a:r>
              <a:endParaRPr>
                <a:latin typeface="Roboto"/>
                <a:ea typeface="Roboto"/>
                <a:cs typeface="Roboto"/>
                <a:sym typeface="Roboto"/>
              </a:endParaRPr>
            </a:p>
          </p:txBody>
        </p:sp>
        <p:sp>
          <p:nvSpPr>
            <p:cNvPr id="413" name="Google Shape;413;p22"/>
            <p:cNvSpPr txBox="1"/>
            <p:nvPr/>
          </p:nvSpPr>
          <p:spPr>
            <a:xfrm>
              <a:off x="3961064" y="3397025"/>
              <a:ext cx="20889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a:ea typeface="Fira Sans Extra Condensed"/>
                  <a:cs typeface="Fira Sans Extra Condensed"/>
                  <a:sym typeface="Fira Sans Extra Condensed"/>
                </a:rPr>
                <a:t>Model Performance</a:t>
              </a:r>
              <a:endParaRPr sz="1600">
                <a:solidFill>
                  <a:schemeClr val="lt1"/>
                </a:solidFill>
                <a:latin typeface="Fira Sans Extra Condensed"/>
                <a:ea typeface="Fira Sans Extra Condensed"/>
                <a:cs typeface="Fira Sans Extra Condensed"/>
                <a:sym typeface="Fira Sans Extra Condensed"/>
              </a:endParaRPr>
            </a:p>
          </p:txBody>
        </p:sp>
      </p:grpSp>
      <p:pic>
        <p:nvPicPr>
          <p:cNvPr id="414" name="Google Shape;414;p22"/>
          <p:cNvPicPr preferRelativeResize="0"/>
          <p:nvPr/>
        </p:nvPicPr>
        <p:blipFill>
          <a:blip r:embed="rId3">
            <a:alphaModFix/>
          </a:blip>
          <a:stretch>
            <a:fillRect/>
          </a:stretch>
        </p:blipFill>
        <p:spPr>
          <a:xfrm>
            <a:off x="245925" y="743075"/>
            <a:ext cx="3141851" cy="2822225"/>
          </a:xfrm>
          <a:prstGeom prst="rect">
            <a:avLst/>
          </a:prstGeom>
          <a:noFill/>
          <a:ln>
            <a:noFill/>
          </a:ln>
        </p:spPr>
      </p:pic>
      <p:pic>
        <p:nvPicPr>
          <p:cNvPr id="415" name="Google Shape;415;p22"/>
          <p:cNvPicPr preferRelativeResize="0"/>
          <p:nvPr/>
        </p:nvPicPr>
        <p:blipFill>
          <a:blip r:embed="rId4">
            <a:alphaModFix/>
          </a:blip>
          <a:stretch>
            <a:fillRect/>
          </a:stretch>
        </p:blipFill>
        <p:spPr>
          <a:xfrm>
            <a:off x="4526423" y="902500"/>
            <a:ext cx="4035901" cy="2503387"/>
          </a:xfrm>
          <a:prstGeom prst="rect">
            <a:avLst/>
          </a:prstGeom>
          <a:noFill/>
          <a:ln>
            <a:noFill/>
          </a:ln>
        </p:spPr>
      </p:pic>
      <p:pic>
        <p:nvPicPr>
          <p:cNvPr id="416" name="Google Shape;416;p22"/>
          <p:cNvPicPr preferRelativeResize="0"/>
          <p:nvPr/>
        </p:nvPicPr>
        <p:blipFill>
          <a:blip r:embed="rId5">
            <a:alphaModFix/>
          </a:blip>
          <a:stretch>
            <a:fillRect/>
          </a:stretch>
        </p:blipFill>
        <p:spPr>
          <a:xfrm>
            <a:off x="132325" y="3598775"/>
            <a:ext cx="4315325" cy="1510375"/>
          </a:xfrm>
          <a:prstGeom prst="rect">
            <a:avLst/>
          </a:prstGeom>
          <a:noFill/>
          <a:ln>
            <a:noFill/>
          </a:ln>
        </p:spPr>
      </p:pic>
      <p:pic>
        <p:nvPicPr>
          <p:cNvPr id="417" name="Google Shape;417;p22"/>
          <p:cNvPicPr preferRelativeResize="0"/>
          <p:nvPr/>
        </p:nvPicPr>
        <p:blipFill>
          <a:blip r:embed="rId6">
            <a:alphaModFix/>
          </a:blip>
          <a:stretch>
            <a:fillRect/>
          </a:stretch>
        </p:blipFill>
        <p:spPr>
          <a:xfrm>
            <a:off x="4604850" y="3598786"/>
            <a:ext cx="4315325" cy="15103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grpSp>
        <p:nvGrpSpPr>
          <p:cNvPr id="422" name="Google Shape;422;p23"/>
          <p:cNvGrpSpPr/>
          <p:nvPr/>
        </p:nvGrpSpPr>
        <p:grpSpPr>
          <a:xfrm>
            <a:off x="2602165" y="142825"/>
            <a:ext cx="4035908" cy="650100"/>
            <a:chOff x="3961063" y="3237875"/>
            <a:chExt cx="4725888" cy="650100"/>
          </a:xfrm>
        </p:grpSpPr>
        <p:sp>
          <p:nvSpPr>
            <p:cNvPr id="423" name="Google Shape;423;p23"/>
            <p:cNvSpPr/>
            <p:nvPr/>
          </p:nvSpPr>
          <p:spPr>
            <a:xfrm>
              <a:off x="5010150" y="3237875"/>
              <a:ext cx="3676800" cy="6501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a:off x="3961063" y="3330725"/>
              <a:ext cx="2130000" cy="464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23"/>
          <p:cNvGrpSpPr/>
          <p:nvPr/>
        </p:nvGrpSpPr>
        <p:grpSpPr>
          <a:xfrm>
            <a:off x="2505914" y="301975"/>
            <a:ext cx="4034337" cy="331800"/>
            <a:chOff x="3961064" y="3397025"/>
            <a:chExt cx="4034337" cy="331800"/>
          </a:xfrm>
        </p:grpSpPr>
        <p:sp>
          <p:nvSpPr>
            <p:cNvPr id="426" name="Google Shape;426;p23"/>
            <p:cNvSpPr txBox="1"/>
            <p:nvPr/>
          </p:nvSpPr>
          <p:spPr>
            <a:xfrm>
              <a:off x="5312801" y="3397025"/>
              <a:ext cx="2682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ML models</a:t>
              </a:r>
              <a:endParaRPr>
                <a:latin typeface="Roboto"/>
                <a:ea typeface="Roboto"/>
                <a:cs typeface="Roboto"/>
                <a:sym typeface="Roboto"/>
              </a:endParaRPr>
            </a:p>
          </p:txBody>
        </p:sp>
        <p:sp>
          <p:nvSpPr>
            <p:cNvPr id="427" name="Google Shape;427;p23"/>
            <p:cNvSpPr txBox="1"/>
            <p:nvPr/>
          </p:nvSpPr>
          <p:spPr>
            <a:xfrm>
              <a:off x="3961064" y="3397025"/>
              <a:ext cx="20889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a:ea typeface="Fira Sans Extra Condensed"/>
                  <a:cs typeface="Fira Sans Extra Condensed"/>
                  <a:sym typeface="Fira Sans Extra Condensed"/>
                </a:rPr>
                <a:t>Accuracy</a:t>
              </a:r>
              <a:endParaRPr sz="1600">
                <a:solidFill>
                  <a:schemeClr val="lt1"/>
                </a:solidFill>
                <a:latin typeface="Fira Sans Extra Condensed"/>
                <a:ea typeface="Fira Sans Extra Condensed"/>
                <a:cs typeface="Fira Sans Extra Condensed"/>
                <a:sym typeface="Fira Sans Extra Condensed"/>
              </a:endParaRPr>
            </a:p>
          </p:txBody>
        </p:sp>
      </p:grpSp>
      <p:pic>
        <p:nvPicPr>
          <p:cNvPr id="428" name="Google Shape;428;p23"/>
          <p:cNvPicPr preferRelativeResize="0"/>
          <p:nvPr/>
        </p:nvPicPr>
        <p:blipFill rotWithShape="1">
          <a:blip r:embed="rId3">
            <a:alphaModFix/>
          </a:blip>
          <a:srcRect b="0" l="11161" r="8594" t="0"/>
          <a:stretch/>
        </p:blipFill>
        <p:spPr>
          <a:xfrm>
            <a:off x="179975" y="876100"/>
            <a:ext cx="6688123" cy="3049026"/>
          </a:xfrm>
          <a:prstGeom prst="rect">
            <a:avLst/>
          </a:prstGeom>
          <a:noFill/>
          <a:ln>
            <a:noFill/>
          </a:ln>
        </p:spPr>
      </p:pic>
      <p:sp>
        <p:nvSpPr>
          <p:cNvPr id="429" name="Google Shape;429;p23"/>
          <p:cNvSpPr txBox="1"/>
          <p:nvPr/>
        </p:nvSpPr>
        <p:spPr>
          <a:xfrm>
            <a:off x="6832600" y="1415700"/>
            <a:ext cx="1986900" cy="23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Logistic regression with CNN feature works best and test accuracy was 95.37%</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XGBOOST also performed well with CNN features and best </a:t>
            </a:r>
            <a:r>
              <a:rPr lang="en">
                <a:solidFill>
                  <a:schemeClr val="dk1"/>
                </a:solidFill>
                <a:latin typeface="Roboto"/>
                <a:ea typeface="Roboto"/>
                <a:cs typeface="Roboto"/>
                <a:sym typeface="Roboto"/>
              </a:rPr>
              <a:t>accuracy</a:t>
            </a:r>
            <a:r>
              <a:rPr lang="en">
                <a:solidFill>
                  <a:schemeClr val="dk1"/>
                </a:solidFill>
                <a:latin typeface="Roboto"/>
                <a:ea typeface="Roboto"/>
                <a:cs typeface="Roboto"/>
                <a:sym typeface="Roboto"/>
              </a:rPr>
              <a:t> was 90.7%</a:t>
            </a:r>
            <a:endParaRPr>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grpSp>
        <p:nvGrpSpPr>
          <p:cNvPr id="434" name="Google Shape;434;p24"/>
          <p:cNvGrpSpPr/>
          <p:nvPr/>
        </p:nvGrpSpPr>
        <p:grpSpPr>
          <a:xfrm>
            <a:off x="2602165" y="142825"/>
            <a:ext cx="4035908" cy="650100"/>
            <a:chOff x="3961063" y="3237875"/>
            <a:chExt cx="4725888" cy="650100"/>
          </a:xfrm>
        </p:grpSpPr>
        <p:sp>
          <p:nvSpPr>
            <p:cNvPr id="435" name="Google Shape;435;p24"/>
            <p:cNvSpPr/>
            <p:nvPr/>
          </p:nvSpPr>
          <p:spPr>
            <a:xfrm>
              <a:off x="5010150" y="3237875"/>
              <a:ext cx="3676800" cy="6501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p:nvPr/>
          </p:nvSpPr>
          <p:spPr>
            <a:xfrm>
              <a:off x="3961063" y="3330725"/>
              <a:ext cx="2130000" cy="464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24"/>
          <p:cNvGrpSpPr/>
          <p:nvPr/>
        </p:nvGrpSpPr>
        <p:grpSpPr>
          <a:xfrm>
            <a:off x="2505914" y="301975"/>
            <a:ext cx="4034337" cy="331800"/>
            <a:chOff x="3961064" y="3397025"/>
            <a:chExt cx="4034337" cy="331800"/>
          </a:xfrm>
        </p:grpSpPr>
        <p:sp>
          <p:nvSpPr>
            <p:cNvPr id="438" name="Google Shape;438;p24"/>
            <p:cNvSpPr txBox="1"/>
            <p:nvPr/>
          </p:nvSpPr>
          <p:spPr>
            <a:xfrm>
              <a:off x="5312801" y="3397025"/>
              <a:ext cx="2682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CNN</a:t>
              </a:r>
              <a:r>
                <a:rPr lang="en">
                  <a:latin typeface="Roboto"/>
                  <a:ea typeface="Roboto"/>
                  <a:cs typeface="Roboto"/>
                  <a:sym typeface="Roboto"/>
                </a:rPr>
                <a:t> models</a:t>
              </a:r>
              <a:endParaRPr>
                <a:latin typeface="Roboto"/>
                <a:ea typeface="Roboto"/>
                <a:cs typeface="Roboto"/>
                <a:sym typeface="Roboto"/>
              </a:endParaRPr>
            </a:p>
          </p:txBody>
        </p:sp>
        <p:sp>
          <p:nvSpPr>
            <p:cNvPr id="439" name="Google Shape;439;p24"/>
            <p:cNvSpPr txBox="1"/>
            <p:nvPr/>
          </p:nvSpPr>
          <p:spPr>
            <a:xfrm>
              <a:off x="3961064" y="3397025"/>
              <a:ext cx="20889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a:ea typeface="Fira Sans Extra Condensed"/>
                  <a:cs typeface="Fira Sans Extra Condensed"/>
                  <a:sym typeface="Fira Sans Extra Condensed"/>
                </a:rPr>
                <a:t>Accuracy</a:t>
              </a:r>
              <a:endParaRPr sz="1600">
                <a:solidFill>
                  <a:schemeClr val="lt1"/>
                </a:solidFill>
                <a:latin typeface="Fira Sans Extra Condensed"/>
                <a:ea typeface="Fira Sans Extra Condensed"/>
                <a:cs typeface="Fira Sans Extra Condensed"/>
                <a:sym typeface="Fira Sans Extra Condensed"/>
              </a:endParaRPr>
            </a:p>
          </p:txBody>
        </p:sp>
      </p:grpSp>
      <p:pic>
        <p:nvPicPr>
          <p:cNvPr id="440" name="Google Shape;440;p24"/>
          <p:cNvPicPr preferRelativeResize="0"/>
          <p:nvPr/>
        </p:nvPicPr>
        <p:blipFill rotWithShape="1">
          <a:blip r:embed="rId3">
            <a:alphaModFix/>
          </a:blip>
          <a:srcRect b="0" l="9710" r="10886" t="0"/>
          <a:stretch/>
        </p:blipFill>
        <p:spPr>
          <a:xfrm>
            <a:off x="131550" y="869175"/>
            <a:ext cx="5832223" cy="3858974"/>
          </a:xfrm>
          <a:prstGeom prst="rect">
            <a:avLst/>
          </a:prstGeom>
          <a:noFill/>
          <a:ln>
            <a:noFill/>
          </a:ln>
        </p:spPr>
      </p:pic>
      <p:sp>
        <p:nvSpPr>
          <p:cNvPr id="441" name="Google Shape;441;p24"/>
          <p:cNvSpPr txBox="1"/>
          <p:nvPr/>
        </p:nvSpPr>
        <p:spPr>
          <a:xfrm>
            <a:off x="5925750" y="1342975"/>
            <a:ext cx="2907600" cy="30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Pretrained Mobile Net V2 was the best performing model with test accuracy of 95.37% and followed by VGG16 with 90.7% accuracy.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Our own proposed residual model </a:t>
            </a:r>
            <a:r>
              <a:rPr lang="en">
                <a:solidFill>
                  <a:schemeClr val="dk1"/>
                </a:solidFill>
                <a:latin typeface="Roboto"/>
                <a:ea typeface="Roboto"/>
                <a:cs typeface="Roboto"/>
                <a:sym typeface="Roboto"/>
              </a:rPr>
              <a:t>achieved</a:t>
            </a:r>
            <a:r>
              <a:rPr lang="en">
                <a:solidFill>
                  <a:schemeClr val="dk1"/>
                </a:solidFill>
                <a:latin typeface="Roboto"/>
                <a:ea typeface="Roboto"/>
                <a:cs typeface="Roboto"/>
                <a:sym typeface="Roboto"/>
              </a:rPr>
              <a:t> best test </a:t>
            </a:r>
            <a:r>
              <a:rPr lang="en">
                <a:solidFill>
                  <a:schemeClr val="dk1"/>
                </a:solidFill>
                <a:latin typeface="Roboto"/>
                <a:ea typeface="Roboto"/>
                <a:cs typeface="Roboto"/>
                <a:sym typeface="Roboto"/>
              </a:rPr>
              <a:t>accuracy</a:t>
            </a:r>
            <a:r>
              <a:rPr lang="en">
                <a:solidFill>
                  <a:schemeClr val="dk1"/>
                </a:solidFill>
                <a:latin typeface="Roboto"/>
                <a:ea typeface="Roboto"/>
                <a:cs typeface="Roboto"/>
                <a:sym typeface="Roboto"/>
              </a:rPr>
              <a:t> of 85.67%.</a:t>
            </a:r>
            <a:endParaRPr>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grpSp>
        <p:nvGrpSpPr>
          <p:cNvPr id="446" name="Google Shape;446;p25"/>
          <p:cNvGrpSpPr/>
          <p:nvPr/>
        </p:nvGrpSpPr>
        <p:grpSpPr>
          <a:xfrm>
            <a:off x="2602165" y="142825"/>
            <a:ext cx="4035908" cy="650100"/>
            <a:chOff x="3961063" y="3237875"/>
            <a:chExt cx="4725888" cy="650100"/>
          </a:xfrm>
        </p:grpSpPr>
        <p:sp>
          <p:nvSpPr>
            <p:cNvPr id="447" name="Google Shape;447;p25"/>
            <p:cNvSpPr/>
            <p:nvPr/>
          </p:nvSpPr>
          <p:spPr>
            <a:xfrm>
              <a:off x="5010150" y="3237875"/>
              <a:ext cx="3676800" cy="6501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5"/>
            <p:cNvSpPr/>
            <p:nvPr/>
          </p:nvSpPr>
          <p:spPr>
            <a:xfrm>
              <a:off x="3961063" y="3330725"/>
              <a:ext cx="2130000" cy="464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25"/>
          <p:cNvGrpSpPr/>
          <p:nvPr/>
        </p:nvGrpSpPr>
        <p:grpSpPr>
          <a:xfrm>
            <a:off x="2505914" y="301975"/>
            <a:ext cx="4034337" cy="331800"/>
            <a:chOff x="3961064" y="3397025"/>
            <a:chExt cx="4034337" cy="331800"/>
          </a:xfrm>
        </p:grpSpPr>
        <p:sp>
          <p:nvSpPr>
            <p:cNvPr id="450" name="Google Shape;450;p25"/>
            <p:cNvSpPr txBox="1"/>
            <p:nvPr/>
          </p:nvSpPr>
          <p:spPr>
            <a:xfrm>
              <a:off x="5312801" y="3397025"/>
              <a:ext cx="2682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Training method</a:t>
              </a:r>
              <a:endParaRPr>
                <a:latin typeface="Roboto"/>
                <a:ea typeface="Roboto"/>
                <a:cs typeface="Roboto"/>
                <a:sym typeface="Roboto"/>
              </a:endParaRPr>
            </a:p>
          </p:txBody>
        </p:sp>
        <p:sp>
          <p:nvSpPr>
            <p:cNvPr id="451" name="Google Shape;451;p25"/>
            <p:cNvSpPr txBox="1"/>
            <p:nvPr/>
          </p:nvSpPr>
          <p:spPr>
            <a:xfrm>
              <a:off x="3961064" y="3397025"/>
              <a:ext cx="20889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a:ea typeface="Fira Sans Extra Condensed"/>
                  <a:cs typeface="Fira Sans Extra Condensed"/>
                  <a:sym typeface="Fira Sans Extra Condensed"/>
                </a:rPr>
                <a:t>Accuracy</a:t>
              </a:r>
              <a:endParaRPr sz="1600">
                <a:solidFill>
                  <a:schemeClr val="lt1"/>
                </a:solidFill>
                <a:latin typeface="Fira Sans Extra Condensed"/>
                <a:ea typeface="Fira Sans Extra Condensed"/>
                <a:cs typeface="Fira Sans Extra Condensed"/>
                <a:sym typeface="Fira Sans Extra Condensed"/>
              </a:endParaRPr>
            </a:p>
          </p:txBody>
        </p:sp>
      </p:grpSp>
      <p:pic>
        <p:nvPicPr>
          <p:cNvPr id="452" name="Google Shape;452;p25"/>
          <p:cNvPicPr preferRelativeResize="0"/>
          <p:nvPr/>
        </p:nvPicPr>
        <p:blipFill rotWithShape="1">
          <a:blip r:embed="rId3">
            <a:alphaModFix/>
          </a:blip>
          <a:srcRect b="5205" l="10850" r="8950" t="9731"/>
          <a:stretch/>
        </p:blipFill>
        <p:spPr>
          <a:xfrm>
            <a:off x="193850" y="913800"/>
            <a:ext cx="4963502" cy="3052876"/>
          </a:xfrm>
          <a:prstGeom prst="rect">
            <a:avLst/>
          </a:prstGeom>
          <a:noFill/>
          <a:ln>
            <a:noFill/>
          </a:ln>
        </p:spPr>
      </p:pic>
      <p:sp>
        <p:nvSpPr>
          <p:cNvPr id="453" name="Google Shape;453;p25"/>
          <p:cNvSpPr txBox="1"/>
          <p:nvPr/>
        </p:nvSpPr>
        <p:spPr>
          <a:xfrm>
            <a:off x="5157350" y="1308375"/>
            <a:ext cx="3807300" cy="3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Approach to use CNN feature to train ML model outperforms other method and </a:t>
            </a:r>
            <a:r>
              <a:rPr lang="en">
                <a:solidFill>
                  <a:schemeClr val="dk1"/>
                </a:solidFill>
                <a:latin typeface="Roboto"/>
                <a:ea typeface="Roboto"/>
                <a:cs typeface="Roboto"/>
                <a:sym typeface="Roboto"/>
              </a:rPr>
              <a:t>achieved</a:t>
            </a:r>
            <a:r>
              <a:rPr lang="en">
                <a:solidFill>
                  <a:schemeClr val="dk1"/>
                </a:solidFill>
                <a:latin typeface="Roboto"/>
                <a:ea typeface="Roboto"/>
                <a:cs typeface="Roboto"/>
                <a:sym typeface="Roboto"/>
              </a:rPr>
              <a:t> best test </a:t>
            </a:r>
            <a:r>
              <a:rPr lang="en">
                <a:solidFill>
                  <a:schemeClr val="dk1"/>
                </a:solidFill>
                <a:latin typeface="Roboto"/>
                <a:ea typeface="Roboto"/>
                <a:cs typeface="Roboto"/>
                <a:sym typeface="Roboto"/>
              </a:rPr>
              <a:t>accuracy</a:t>
            </a:r>
            <a:r>
              <a:rPr lang="en">
                <a:solidFill>
                  <a:schemeClr val="dk1"/>
                </a:solidFill>
                <a:latin typeface="Roboto"/>
                <a:ea typeface="Roboto"/>
                <a:cs typeface="Roboto"/>
                <a:sym typeface="Roboto"/>
              </a:rPr>
              <a:t> of 95.37% followed by 92.07 % from proposed Residual CNN model and 57% from BOVW with CNN feature approach. </a:t>
            </a:r>
            <a:endParaRPr>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grpSp>
        <p:nvGrpSpPr>
          <p:cNvPr id="458" name="Google Shape;458;p26"/>
          <p:cNvGrpSpPr/>
          <p:nvPr/>
        </p:nvGrpSpPr>
        <p:grpSpPr>
          <a:xfrm>
            <a:off x="2602165" y="142825"/>
            <a:ext cx="4035908" cy="650100"/>
            <a:chOff x="3961063" y="3237875"/>
            <a:chExt cx="4725888" cy="650100"/>
          </a:xfrm>
        </p:grpSpPr>
        <p:sp>
          <p:nvSpPr>
            <p:cNvPr id="459" name="Google Shape;459;p26"/>
            <p:cNvSpPr/>
            <p:nvPr/>
          </p:nvSpPr>
          <p:spPr>
            <a:xfrm>
              <a:off x="5010150" y="3237875"/>
              <a:ext cx="3676800" cy="6501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p:nvPr/>
          </p:nvSpPr>
          <p:spPr>
            <a:xfrm>
              <a:off x="3961063" y="3330725"/>
              <a:ext cx="2130000" cy="464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26"/>
          <p:cNvGrpSpPr/>
          <p:nvPr/>
        </p:nvGrpSpPr>
        <p:grpSpPr>
          <a:xfrm>
            <a:off x="2505914" y="301975"/>
            <a:ext cx="4034337" cy="331800"/>
            <a:chOff x="3961064" y="3397025"/>
            <a:chExt cx="4034337" cy="331800"/>
          </a:xfrm>
        </p:grpSpPr>
        <p:sp>
          <p:nvSpPr>
            <p:cNvPr id="462" name="Google Shape;462;p26"/>
            <p:cNvSpPr txBox="1"/>
            <p:nvPr/>
          </p:nvSpPr>
          <p:spPr>
            <a:xfrm>
              <a:off x="5312801" y="3397025"/>
              <a:ext cx="2682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              Test Evaluation</a:t>
              </a:r>
              <a:endParaRPr>
                <a:latin typeface="Roboto"/>
                <a:ea typeface="Roboto"/>
                <a:cs typeface="Roboto"/>
                <a:sym typeface="Roboto"/>
              </a:endParaRPr>
            </a:p>
          </p:txBody>
        </p:sp>
        <p:sp>
          <p:nvSpPr>
            <p:cNvPr id="463" name="Google Shape;463;p26"/>
            <p:cNvSpPr txBox="1"/>
            <p:nvPr/>
          </p:nvSpPr>
          <p:spPr>
            <a:xfrm>
              <a:off x="3961064" y="3397025"/>
              <a:ext cx="20889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a:ea typeface="Fira Sans Extra Condensed"/>
                  <a:cs typeface="Fira Sans Extra Condensed"/>
                  <a:sym typeface="Fira Sans Extra Condensed"/>
                </a:rPr>
                <a:t>Model Performance</a:t>
              </a:r>
              <a:endParaRPr sz="1600">
                <a:solidFill>
                  <a:schemeClr val="lt1"/>
                </a:solidFill>
                <a:latin typeface="Fira Sans Extra Condensed"/>
                <a:ea typeface="Fira Sans Extra Condensed"/>
                <a:cs typeface="Fira Sans Extra Condensed"/>
                <a:sym typeface="Fira Sans Extra Condensed"/>
              </a:endParaRPr>
            </a:p>
          </p:txBody>
        </p:sp>
      </p:grpSp>
      <p:pic>
        <p:nvPicPr>
          <p:cNvPr id="464" name="Google Shape;464;p26"/>
          <p:cNvPicPr preferRelativeResize="0"/>
          <p:nvPr/>
        </p:nvPicPr>
        <p:blipFill>
          <a:blip r:embed="rId3">
            <a:alphaModFix/>
          </a:blip>
          <a:stretch>
            <a:fillRect/>
          </a:stretch>
        </p:blipFill>
        <p:spPr>
          <a:xfrm>
            <a:off x="180000" y="1394075"/>
            <a:ext cx="8484874" cy="3749424"/>
          </a:xfrm>
          <a:prstGeom prst="rect">
            <a:avLst/>
          </a:prstGeom>
          <a:noFill/>
          <a:ln>
            <a:noFill/>
          </a:ln>
        </p:spPr>
      </p:pic>
      <p:sp>
        <p:nvSpPr>
          <p:cNvPr id="465" name="Google Shape;465;p26"/>
          <p:cNvSpPr txBox="1"/>
          <p:nvPr/>
        </p:nvSpPr>
        <p:spPr>
          <a:xfrm>
            <a:off x="222775" y="679975"/>
            <a:ext cx="71433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We have obtained 92.07% with own Residual CNN model </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92% with dense net v2</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95.3% with densenet feature and logistic regression classifier</a:t>
            </a:r>
            <a:endParaRPr>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grpSp>
        <p:nvGrpSpPr>
          <p:cNvPr id="470" name="Google Shape;470;p27"/>
          <p:cNvGrpSpPr/>
          <p:nvPr/>
        </p:nvGrpSpPr>
        <p:grpSpPr>
          <a:xfrm>
            <a:off x="2655615" y="130188"/>
            <a:ext cx="4035908" cy="650100"/>
            <a:chOff x="3961063" y="3237875"/>
            <a:chExt cx="4725888" cy="650100"/>
          </a:xfrm>
        </p:grpSpPr>
        <p:sp>
          <p:nvSpPr>
            <p:cNvPr id="471" name="Google Shape;471;p27"/>
            <p:cNvSpPr/>
            <p:nvPr/>
          </p:nvSpPr>
          <p:spPr>
            <a:xfrm>
              <a:off x="5010150" y="3237875"/>
              <a:ext cx="3676800" cy="6501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3961063" y="3330725"/>
              <a:ext cx="2130000" cy="464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27"/>
          <p:cNvGrpSpPr/>
          <p:nvPr/>
        </p:nvGrpSpPr>
        <p:grpSpPr>
          <a:xfrm>
            <a:off x="2559364" y="289338"/>
            <a:ext cx="4034337" cy="331800"/>
            <a:chOff x="3961064" y="3397025"/>
            <a:chExt cx="4034337" cy="331800"/>
          </a:xfrm>
        </p:grpSpPr>
        <p:sp>
          <p:nvSpPr>
            <p:cNvPr id="474" name="Google Shape;474;p27"/>
            <p:cNvSpPr txBox="1"/>
            <p:nvPr/>
          </p:nvSpPr>
          <p:spPr>
            <a:xfrm>
              <a:off x="5312801" y="3397025"/>
              <a:ext cx="2682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Week2</a:t>
              </a:r>
              <a:endParaRPr>
                <a:latin typeface="Roboto"/>
                <a:ea typeface="Roboto"/>
                <a:cs typeface="Roboto"/>
                <a:sym typeface="Roboto"/>
              </a:endParaRPr>
            </a:p>
          </p:txBody>
        </p:sp>
        <p:sp>
          <p:nvSpPr>
            <p:cNvPr id="475" name="Google Shape;475;p27"/>
            <p:cNvSpPr txBox="1"/>
            <p:nvPr/>
          </p:nvSpPr>
          <p:spPr>
            <a:xfrm>
              <a:off x="3961064" y="3397025"/>
              <a:ext cx="20889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a:ea typeface="Fira Sans Extra Condensed"/>
                  <a:cs typeface="Fira Sans Extra Condensed"/>
                  <a:sym typeface="Fira Sans Extra Condensed"/>
                </a:rPr>
                <a:t>Conclusions</a:t>
              </a:r>
              <a:endParaRPr sz="1600">
                <a:solidFill>
                  <a:schemeClr val="lt1"/>
                </a:solidFill>
                <a:latin typeface="Fira Sans Extra Condensed"/>
                <a:ea typeface="Fira Sans Extra Condensed"/>
                <a:cs typeface="Fira Sans Extra Condensed"/>
                <a:sym typeface="Fira Sans Extra Condensed"/>
              </a:endParaRPr>
            </a:p>
          </p:txBody>
        </p:sp>
      </p:grpSp>
      <p:sp>
        <p:nvSpPr>
          <p:cNvPr id="476" name="Google Shape;476;p27"/>
          <p:cNvSpPr txBox="1"/>
          <p:nvPr/>
        </p:nvSpPr>
        <p:spPr>
          <a:xfrm>
            <a:off x="479400" y="1341025"/>
            <a:ext cx="8267700" cy="3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For this week we can conclude that the end-to-end CNN attained an accuracy of 85.56%, DenseNet V2 performed well with 92%, and integrating DenseNet with an SVM classifier resulted in a significant accuracy increase to 95.3%. The accuracies of the pretrained models (VGG16, MobileNetV2, ResNet50, EfficientNet, Vision Transformer, DenseNet) were not specifically stated, however such models usually perform well due to their ability to learn hierarchical features.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Two of our own models, patched based CNN model and residual based CNN model, have accuracies of 85.56% and 92%, respectively. The </a:t>
            </a:r>
            <a:r>
              <a:rPr lang="en">
                <a:solidFill>
                  <a:schemeClr val="dk1"/>
                </a:solidFill>
                <a:latin typeface="Roboto"/>
                <a:ea typeface="Roboto"/>
                <a:cs typeface="Roboto"/>
                <a:sym typeface="Roboto"/>
              </a:rPr>
              <a:t>residual based CNN model</a:t>
            </a:r>
            <a:r>
              <a:rPr lang="en">
                <a:solidFill>
                  <a:schemeClr val="dk1"/>
                </a:solidFill>
                <a:latin typeface="Roboto"/>
                <a:ea typeface="Roboto"/>
                <a:cs typeface="Roboto"/>
                <a:sym typeface="Roboto"/>
              </a:rPr>
              <a:t> makes use of residual connections, demonstrating how such architectural decisions improve accuracy.</a:t>
            </a:r>
            <a:endParaRPr>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4"/>
          <p:cNvSpPr txBox="1"/>
          <p:nvPr>
            <p:ph type="ctrTitle"/>
          </p:nvPr>
        </p:nvSpPr>
        <p:spPr>
          <a:xfrm>
            <a:off x="2367350" y="106950"/>
            <a:ext cx="3545700" cy="24888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sz="4100"/>
              <a:t>Introduction</a:t>
            </a:r>
            <a:endParaRPr sz="4100"/>
          </a:p>
        </p:txBody>
      </p:sp>
      <p:sp>
        <p:nvSpPr>
          <p:cNvPr id="232" name="Google Shape;232;p14"/>
          <p:cNvSpPr txBox="1"/>
          <p:nvPr>
            <p:ph idx="1" type="subTitle"/>
          </p:nvPr>
        </p:nvSpPr>
        <p:spPr>
          <a:xfrm>
            <a:off x="180375" y="1088725"/>
            <a:ext cx="6410100" cy="4151100"/>
          </a:xfrm>
          <a:prstGeom prst="rect">
            <a:avLst/>
          </a:prstGeom>
        </p:spPr>
        <p:txBody>
          <a:bodyPr anchorCtr="0" anchor="t" bIns="91425" lIns="91425" spcFirstLastPara="1" rIns="91425" wrap="square" tIns="91425">
            <a:normAutofit/>
          </a:bodyPr>
          <a:lstStyle/>
          <a:p>
            <a:pPr indent="457200" lvl="0" marL="0" rtl="0" algn="l">
              <a:lnSpc>
                <a:spcPct val="80000"/>
              </a:lnSpc>
              <a:spcBef>
                <a:spcPts val="0"/>
              </a:spcBef>
              <a:spcAft>
                <a:spcPts val="0"/>
              </a:spcAft>
              <a:buNone/>
            </a:pPr>
            <a:r>
              <a:rPr lang="en" sz="1500"/>
              <a:t>In this week, we aim to assess an MLP's image classification capabilities, focusing on inner embeddings. </a:t>
            </a:r>
            <a:endParaRPr sz="1500"/>
          </a:p>
          <a:p>
            <a:pPr indent="0" lvl="0" marL="0" rtl="0" algn="l">
              <a:lnSpc>
                <a:spcPct val="80000"/>
              </a:lnSpc>
              <a:spcBef>
                <a:spcPts val="0"/>
              </a:spcBef>
              <a:spcAft>
                <a:spcPts val="0"/>
              </a:spcAft>
              <a:buNone/>
            </a:pPr>
            <a:r>
              <a:t/>
            </a:r>
            <a:endParaRPr sz="1500"/>
          </a:p>
          <a:p>
            <a:pPr indent="457200" lvl="0" marL="0" rtl="0" algn="l">
              <a:lnSpc>
                <a:spcPct val="80000"/>
              </a:lnSpc>
              <a:spcBef>
                <a:spcPts val="0"/>
              </a:spcBef>
              <a:spcAft>
                <a:spcPts val="0"/>
              </a:spcAft>
              <a:buNone/>
            </a:pPr>
            <a:r>
              <a:rPr lang="en" sz="1500"/>
              <a:t>The initial step involves training the MLP to classify entire images into eight classes, acknowledging the lack of specific local information. Subsequently, we explore using the last MLP layer as a classifier (e.g., SVM, RF) to validate information derived from inner embeddings. Experimentation with MLP architecture variations is encouraged. </a:t>
            </a:r>
            <a:endParaRPr sz="1500"/>
          </a:p>
          <a:p>
            <a:pPr indent="0" lvl="0" marL="0" rtl="0" algn="l">
              <a:lnSpc>
                <a:spcPct val="80000"/>
              </a:lnSpc>
              <a:spcBef>
                <a:spcPts val="0"/>
              </a:spcBef>
              <a:spcAft>
                <a:spcPts val="0"/>
              </a:spcAft>
              <a:buNone/>
            </a:pPr>
            <a:r>
              <a:t/>
            </a:r>
            <a:endParaRPr sz="1500"/>
          </a:p>
          <a:p>
            <a:pPr indent="457200" lvl="0" marL="0" rtl="0" algn="l">
              <a:lnSpc>
                <a:spcPct val="80000"/>
              </a:lnSpc>
              <a:spcBef>
                <a:spcPts val="0"/>
              </a:spcBef>
              <a:spcAft>
                <a:spcPts val="0"/>
              </a:spcAft>
              <a:buNone/>
            </a:pPr>
            <a:r>
              <a:rPr lang="en" sz="1500"/>
              <a:t>Another task involves dividing images into patches, training an MLP, and aggregating classification vectors. An innovative approach suggests using embeddings from the previous task as descriptors, applying the Bag-of-Words framework for improved performance. </a:t>
            </a:r>
            <a:endParaRPr sz="1500"/>
          </a:p>
          <a:p>
            <a:pPr indent="0" lvl="0" marL="0" rtl="0" algn="l">
              <a:lnSpc>
                <a:spcPct val="80000"/>
              </a:lnSpc>
              <a:spcBef>
                <a:spcPts val="0"/>
              </a:spcBef>
              <a:spcAft>
                <a:spcPts val="0"/>
              </a:spcAft>
              <a:buNone/>
            </a:pPr>
            <a:r>
              <a:t/>
            </a:r>
            <a:endParaRPr sz="1500"/>
          </a:p>
          <a:p>
            <a:pPr indent="457200" lvl="0" marL="0" rtl="0" algn="l">
              <a:lnSpc>
                <a:spcPct val="80000"/>
              </a:lnSpc>
              <a:spcBef>
                <a:spcPts val="0"/>
              </a:spcBef>
              <a:spcAft>
                <a:spcPts val="0"/>
              </a:spcAft>
              <a:buNone/>
            </a:pPr>
            <a:r>
              <a:rPr lang="en" sz="1500"/>
              <a:t>Although results may not match the previous week, we will monitor </a:t>
            </a:r>
            <a:r>
              <a:rPr lang="en" sz="1500"/>
              <a:t>carefully</a:t>
            </a:r>
            <a:r>
              <a:rPr lang="en" sz="1500"/>
              <a:t> of learning curves. </a:t>
            </a:r>
            <a:endParaRPr sz="1500"/>
          </a:p>
          <a:p>
            <a:pPr indent="0" lvl="0" marL="0" rtl="0" algn="l">
              <a:lnSpc>
                <a:spcPct val="80000"/>
              </a:lnSpc>
              <a:spcBef>
                <a:spcPts val="0"/>
              </a:spcBef>
              <a:spcAft>
                <a:spcPts val="0"/>
              </a:spcAft>
              <a:buNone/>
            </a:pPr>
            <a:r>
              <a:t/>
            </a:r>
            <a:endParaRPr sz="1500"/>
          </a:p>
          <a:p>
            <a:pPr indent="457200" lvl="0" marL="0" rtl="0" algn="l">
              <a:lnSpc>
                <a:spcPct val="80000"/>
              </a:lnSpc>
              <a:spcBef>
                <a:spcPts val="0"/>
              </a:spcBef>
              <a:spcAft>
                <a:spcPts val="0"/>
              </a:spcAft>
              <a:buNone/>
            </a:pPr>
            <a:r>
              <a:rPr lang="en" sz="1500"/>
              <a:t>Lastly, we investigate whether inner embeddings preceding the classification layer effectively represent complex stimulus features in MLPs.</a:t>
            </a:r>
            <a:endParaRPr sz="1500"/>
          </a:p>
        </p:txBody>
      </p:sp>
      <p:grpSp>
        <p:nvGrpSpPr>
          <p:cNvPr id="233" name="Google Shape;233;p14"/>
          <p:cNvGrpSpPr/>
          <p:nvPr/>
        </p:nvGrpSpPr>
        <p:grpSpPr>
          <a:xfrm>
            <a:off x="6590475" y="992475"/>
            <a:ext cx="2058325" cy="3621846"/>
            <a:chOff x="3542850" y="1110125"/>
            <a:chExt cx="2058325" cy="3621846"/>
          </a:xfrm>
        </p:grpSpPr>
        <p:grpSp>
          <p:nvGrpSpPr>
            <p:cNvPr id="234" name="Google Shape;234;p14"/>
            <p:cNvGrpSpPr/>
            <p:nvPr/>
          </p:nvGrpSpPr>
          <p:grpSpPr>
            <a:xfrm>
              <a:off x="3668838" y="1110125"/>
              <a:ext cx="1806332" cy="3621846"/>
              <a:chOff x="457200" y="1110125"/>
              <a:chExt cx="1806332" cy="3621846"/>
            </a:xfrm>
          </p:grpSpPr>
          <p:sp>
            <p:nvSpPr>
              <p:cNvPr id="235" name="Google Shape;235;p14"/>
              <p:cNvSpPr/>
              <p:nvPr/>
            </p:nvSpPr>
            <p:spPr>
              <a:xfrm>
                <a:off x="732798" y="1219887"/>
                <a:ext cx="1267116" cy="1408917"/>
              </a:xfrm>
              <a:custGeom>
                <a:rect b="b" l="l" r="r" t="t"/>
                <a:pathLst>
                  <a:path extrusionOk="0" h="47841" w="43026">
                    <a:moveTo>
                      <a:pt x="1" y="1"/>
                    </a:moveTo>
                    <a:lnTo>
                      <a:pt x="1" y="43597"/>
                    </a:lnTo>
                    <a:lnTo>
                      <a:pt x="14" y="43814"/>
                    </a:lnTo>
                    <a:lnTo>
                      <a:pt x="28" y="44032"/>
                    </a:lnTo>
                    <a:lnTo>
                      <a:pt x="55" y="44250"/>
                    </a:lnTo>
                    <a:lnTo>
                      <a:pt x="96" y="44454"/>
                    </a:lnTo>
                    <a:lnTo>
                      <a:pt x="137" y="44658"/>
                    </a:lnTo>
                    <a:lnTo>
                      <a:pt x="191" y="44862"/>
                    </a:lnTo>
                    <a:lnTo>
                      <a:pt x="259" y="45052"/>
                    </a:lnTo>
                    <a:lnTo>
                      <a:pt x="341" y="45243"/>
                    </a:lnTo>
                    <a:lnTo>
                      <a:pt x="422" y="45433"/>
                    </a:lnTo>
                    <a:lnTo>
                      <a:pt x="517" y="45623"/>
                    </a:lnTo>
                    <a:lnTo>
                      <a:pt x="626" y="45800"/>
                    </a:lnTo>
                    <a:lnTo>
                      <a:pt x="735" y="45963"/>
                    </a:lnTo>
                    <a:lnTo>
                      <a:pt x="844" y="46140"/>
                    </a:lnTo>
                    <a:lnTo>
                      <a:pt x="980" y="46290"/>
                    </a:lnTo>
                    <a:lnTo>
                      <a:pt x="1102" y="46453"/>
                    </a:lnTo>
                    <a:lnTo>
                      <a:pt x="1252" y="46603"/>
                    </a:lnTo>
                    <a:lnTo>
                      <a:pt x="1402" y="46739"/>
                    </a:lnTo>
                    <a:lnTo>
                      <a:pt x="1551" y="46875"/>
                    </a:lnTo>
                    <a:lnTo>
                      <a:pt x="1715" y="46997"/>
                    </a:lnTo>
                    <a:lnTo>
                      <a:pt x="1878" y="47120"/>
                    </a:lnTo>
                    <a:lnTo>
                      <a:pt x="2055" y="47228"/>
                    </a:lnTo>
                    <a:lnTo>
                      <a:pt x="2231" y="47324"/>
                    </a:lnTo>
                    <a:lnTo>
                      <a:pt x="2408" y="47419"/>
                    </a:lnTo>
                    <a:lnTo>
                      <a:pt x="2599" y="47501"/>
                    </a:lnTo>
                    <a:lnTo>
                      <a:pt x="2789" y="47582"/>
                    </a:lnTo>
                    <a:lnTo>
                      <a:pt x="2993" y="47650"/>
                    </a:lnTo>
                    <a:lnTo>
                      <a:pt x="3184" y="47705"/>
                    </a:lnTo>
                    <a:lnTo>
                      <a:pt x="3401" y="47759"/>
                    </a:lnTo>
                    <a:lnTo>
                      <a:pt x="3605" y="47786"/>
                    </a:lnTo>
                    <a:lnTo>
                      <a:pt x="3809" y="47813"/>
                    </a:lnTo>
                    <a:lnTo>
                      <a:pt x="4027" y="47841"/>
                    </a:lnTo>
                    <a:lnTo>
                      <a:pt x="38999" y="47841"/>
                    </a:lnTo>
                    <a:lnTo>
                      <a:pt x="39217" y="47813"/>
                    </a:lnTo>
                    <a:lnTo>
                      <a:pt x="39421" y="47786"/>
                    </a:lnTo>
                    <a:lnTo>
                      <a:pt x="39625" y="47759"/>
                    </a:lnTo>
                    <a:lnTo>
                      <a:pt x="39843" y="47705"/>
                    </a:lnTo>
                    <a:lnTo>
                      <a:pt x="40033" y="47650"/>
                    </a:lnTo>
                    <a:lnTo>
                      <a:pt x="40237" y="47582"/>
                    </a:lnTo>
                    <a:lnTo>
                      <a:pt x="40428" y="47501"/>
                    </a:lnTo>
                    <a:lnTo>
                      <a:pt x="40618" y="47419"/>
                    </a:lnTo>
                    <a:lnTo>
                      <a:pt x="40795" y="47324"/>
                    </a:lnTo>
                    <a:lnTo>
                      <a:pt x="40972" y="47228"/>
                    </a:lnTo>
                    <a:lnTo>
                      <a:pt x="41148" y="47120"/>
                    </a:lnTo>
                    <a:lnTo>
                      <a:pt x="41312" y="46997"/>
                    </a:lnTo>
                    <a:lnTo>
                      <a:pt x="41475" y="46875"/>
                    </a:lnTo>
                    <a:lnTo>
                      <a:pt x="41625" y="46739"/>
                    </a:lnTo>
                    <a:lnTo>
                      <a:pt x="41774" y="46603"/>
                    </a:lnTo>
                    <a:lnTo>
                      <a:pt x="41924" y="46453"/>
                    </a:lnTo>
                    <a:lnTo>
                      <a:pt x="42046" y="46290"/>
                    </a:lnTo>
                    <a:lnTo>
                      <a:pt x="42182" y="46140"/>
                    </a:lnTo>
                    <a:lnTo>
                      <a:pt x="42291" y="45963"/>
                    </a:lnTo>
                    <a:lnTo>
                      <a:pt x="42400" y="45800"/>
                    </a:lnTo>
                    <a:lnTo>
                      <a:pt x="42509" y="45623"/>
                    </a:lnTo>
                    <a:lnTo>
                      <a:pt x="42604" y="45433"/>
                    </a:lnTo>
                    <a:lnTo>
                      <a:pt x="42686" y="45243"/>
                    </a:lnTo>
                    <a:lnTo>
                      <a:pt x="42767" y="45052"/>
                    </a:lnTo>
                    <a:lnTo>
                      <a:pt x="42835" y="44862"/>
                    </a:lnTo>
                    <a:lnTo>
                      <a:pt x="42890" y="44658"/>
                    </a:lnTo>
                    <a:lnTo>
                      <a:pt x="42930" y="44454"/>
                    </a:lnTo>
                    <a:lnTo>
                      <a:pt x="42971" y="44250"/>
                    </a:lnTo>
                    <a:lnTo>
                      <a:pt x="42998" y="44032"/>
                    </a:lnTo>
                    <a:lnTo>
                      <a:pt x="43012" y="43814"/>
                    </a:lnTo>
                    <a:lnTo>
                      <a:pt x="43026" y="43597"/>
                    </a:lnTo>
                    <a:lnTo>
                      <a:pt x="430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732798" y="1110125"/>
                <a:ext cx="1267116" cy="235571"/>
              </a:xfrm>
              <a:custGeom>
                <a:rect b="b" l="l" r="r" t="t"/>
                <a:pathLst>
                  <a:path extrusionOk="0" h="7999" w="43026">
                    <a:moveTo>
                      <a:pt x="2123" y="0"/>
                    </a:moveTo>
                    <a:lnTo>
                      <a:pt x="1905" y="14"/>
                    </a:lnTo>
                    <a:lnTo>
                      <a:pt x="1701" y="41"/>
                    </a:lnTo>
                    <a:lnTo>
                      <a:pt x="1497" y="96"/>
                    </a:lnTo>
                    <a:lnTo>
                      <a:pt x="1306" y="164"/>
                    </a:lnTo>
                    <a:lnTo>
                      <a:pt x="1116" y="259"/>
                    </a:lnTo>
                    <a:lnTo>
                      <a:pt x="939" y="354"/>
                    </a:lnTo>
                    <a:lnTo>
                      <a:pt x="776" y="477"/>
                    </a:lnTo>
                    <a:lnTo>
                      <a:pt x="626" y="613"/>
                    </a:lnTo>
                    <a:lnTo>
                      <a:pt x="490" y="776"/>
                    </a:lnTo>
                    <a:lnTo>
                      <a:pt x="368" y="939"/>
                    </a:lnTo>
                    <a:lnTo>
                      <a:pt x="259" y="1102"/>
                    </a:lnTo>
                    <a:lnTo>
                      <a:pt x="177" y="1293"/>
                    </a:lnTo>
                    <a:lnTo>
                      <a:pt x="96" y="1483"/>
                    </a:lnTo>
                    <a:lnTo>
                      <a:pt x="55" y="1687"/>
                    </a:lnTo>
                    <a:lnTo>
                      <a:pt x="14" y="1905"/>
                    </a:lnTo>
                    <a:lnTo>
                      <a:pt x="1" y="2122"/>
                    </a:lnTo>
                    <a:lnTo>
                      <a:pt x="1" y="7999"/>
                    </a:lnTo>
                    <a:lnTo>
                      <a:pt x="43026" y="7999"/>
                    </a:lnTo>
                    <a:lnTo>
                      <a:pt x="43026" y="2122"/>
                    </a:lnTo>
                    <a:lnTo>
                      <a:pt x="43012" y="1905"/>
                    </a:lnTo>
                    <a:lnTo>
                      <a:pt x="42971" y="1687"/>
                    </a:lnTo>
                    <a:lnTo>
                      <a:pt x="42930" y="1483"/>
                    </a:lnTo>
                    <a:lnTo>
                      <a:pt x="42849" y="1293"/>
                    </a:lnTo>
                    <a:lnTo>
                      <a:pt x="42767" y="1102"/>
                    </a:lnTo>
                    <a:lnTo>
                      <a:pt x="42658" y="939"/>
                    </a:lnTo>
                    <a:lnTo>
                      <a:pt x="42536" y="776"/>
                    </a:lnTo>
                    <a:lnTo>
                      <a:pt x="42400" y="613"/>
                    </a:lnTo>
                    <a:lnTo>
                      <a:pt x="42250" y="477"/>
                    </a:lnTo>
                    <a:lnTo>
                      <a:pt x="42087" y="354"/>
                    </a:lnTo>
                    <a:lnTo>
                      <a:pt x="41910" y="259"/>
                    </a:lnTo>
                    <a:lnTo>
                      <a:pt x="41720" y="164"/>
                    </a:lnTo>
                    <a:lnTo>
                      <a:pt x="41529" y="96"/>
                    </a:lnTo>
                    <a:lnTo>
                      <a:pt x="41325" y="41"/>
                    </a:lnTo>
                    <a:lnTo>
                      <a:pt x="41121" y="14"/>
                    </a:lnTo>
                    <a:lnTo>
                      <a:pt x="4090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a:off x="1610513" y="1175417"/>
                <a:ext cx="82578" cy="82166"/>
              </a:xfrm>
              <a:custGeom>
                <a:rect b="b" l="l" r="r" t="t"/>
                <a:pathLst>
                  <a:path extrusionOk="0" h="2790" w="2804">
                    <a:moveTo>
                      <a:pt x="1266" y="1"/>
                    </a:moveTo>
                    <a:lnTo>
                      <a:pt x="1116" y="28"/>
                    </a:lnTo>
                    <a:lnTo>
                      <a:pt x="980" y="55"/>
                    </a:lnTo>
                    <a:lnTo>
                      <a:pt x="858" y="109"/>
                    </a:lnTo>
                    <a:lnTo>
                      <a:pt x="735" y="164"/>
                    </a:lnTo>
                    <a:lnTo>
                      <a:pt x="627" y="232"/>
                    </a:lnTo>
                    <a:lnTo>
                      <a:pt x="518" y="314"/>
                    </a:lnTo>
                    <a:lnTo>
                      <a:pt x="409" y="409"/>
                    </a:lnTo>
                    <a:lnTo>
                      <a:pt x="327" y="504"/>
                    </a:lnTo>
                    <a:lnTo>
                      <a:pt x="246" y="613"/>
                    </a:lnTo>
                    <a:lnTo>
                      <a:pt x="178" y="735"/>
                    </a:lnTo>
                    <a:lnTo>
                      <a:pt x="110" y="858"/>
                    </a:lnTo>
                    <a:lnTo>
                      <a:pt x="69" y="980"/>
                    </a:lnTo>
                    <a:lnTo>
                      <a:pt x="28" y="1116"/>
                    </a:lnTo>
                    <a:lnTo>
                      <a:pt x="15" y="1252"/>
                    </a:lnTo>
                    <a:lnTo>
                      <a:pt x="1" y="1402"/>
                    </a:lnTo>
                    <a:lnTo>
                      <a:pt x="15" y="1538"/>
                    </a:lnTo>
                    <a:lnTo>
                      <a:pt x="28" y="1674"/>
                    </a:lnTo>
                    <a:lnTo>
                      <a:pt x="69" y="1810"/>
                    </a:lnTo>
                    <a:lnTo>
                      <a:pt x="110" y="1946"/>
                    </a:lnTo>
                    <a:lnTo>
                      <a:pt x="178" y="2068"/>
                    </a:lnTo>
                    <a:lnTo>
                      <a:pt x="246" y="2177"/>
                    </a:lnTo>
                    <a:lnTo>
                      <a:pt x="327" y="2286"/>
                    </a:lnTo>
                    <a:lnTo>
                      <a:pt x="409" y="2381"/>
                    </a:lnTo>
                    <a:lnTo>
                      <a:pt x="518" y="2476"/>
                    </a:lnTo>
                    <a:lnTo>
                      <a:pt x="627" y="2558"/>
                    </a:lnTo>
                    <a:lnTo>
                      <a:pt x="735" y="2626"/>
                    </a:lnTo>
                    <a:lnTo>
                      <a:pt x="858" y="2680"/>
                    </a:lnTo>
                    <a:lnTo>
                      <a:pt x="980" y="2735"/>
                    </a:lnTo>
                    <a:lnTo>
                      <a:pt x="1116" y="2762"/>
                    </a:lnTo>
                    <a:lnTo>
                      <a:pt x="1266" y="2789"/>
                    </a:lnTo>
                    <a:lnTo>
                      <a:pt x="1552" y="2789"/>
                    </a:lnTo>
                    <a:lnTo>
                      <a:pt x="1688" y="2762"/>
                    </a:lnTo>
                    <a:lnTo>
                      <a:pt x="1824" y="2735"/>
                    </a:lnTo>
                    <a:lnTo>
                      <a:pt x="1946" y="2680"/>
                    </a:lnTo>
                    <a:lnTo>
                      <a:pt x="2069" y="2626"/>
                    </a:lnTo>
                    <a:lnTo>
                      <a:pt x="2191" y="2558"/>
                    </a:lnTo>
                    <a:lnTo>
                      <a:pt x="2286" y="2476"/>
                    </a:lnTo>
                    <a:lnTo>
                      <a:pt x="2395" y="2381"/>
                    </a:lnTo>
                    <a:lnTo>
                      <a:pt x="2477" y="2286"/>
                    </a:lnTo>
                    <a:lnTo>
                      <a:pt x="2558" y="2177"/>
                    </a:lnTo>
                    <a:lnTo>
                      <a:pt x="2626" y="2068"/>
                    </a:lnTo>
                    <a:lnTo>
                      <a:pt x="2694" y="1946"/>
                    </a:lnTo>
                    <a:lnTo>
                      <a:pt x="2735" y="1810"/>
                    </a:lnTo>
                    <a:lnTo>
                      <a:pt x="2776" y="1674"/>
                    </a:lnTo>
                    <a:lnTo>
                      <a:pt x="2789" y="1538"/>
                    </a:lnTo>
                    <a:lnTo>
                      <a:pt x="2803" y="1402"/>
                    </a:lnTo>
                    <a:lnTo>
                      <a:pt x="2789" y="1252"/>
                    </a:lnTo>
                    <a:lnTo>
                      <a:pt x="2776" y="1116"/>
                    </a:lnTo>
                    <a:lnTo>
                      <a:pt x="2735" y="980"/>
                    </a:lnTo>
                    <a:lnTo>
                      <a:pt x="2694" y="858"/>
                    </a:lnTo>
                    <a:lnTo>
                      <a:pt x="2626" y="735"/>
                    </a:lnTo>
                    <a:lnTo>
                      <a:pt x="2558" y="613"/>
                    </a:lnTo>
                    <a:lnTo>
                      <a:pt x="2477" y="504"/>
                    </a:lnTo>
                    <a:lnTo>
                      <a:pt x="2395" y="409"/>
                    </a:lnTo>
                    <a:lnTo>
                      <a:pt x="2286" y="314"/>
                    </a:lnTo>
                    <a:lnTo>
                      <a:pt x="2191" y="232"/>
                    </a:lnTo>
                    <a:lnTo>
                      <a:pt x="2069" y="164"/>
                    </a:lnTo>
                    <a:lnTo>
                      <a:pt x="1946" y="109"/>
                    </a:lnTo>
                    <a:lnTo>
                      <a:pt x="1824" y="55"/>
                    </a:lnTo>
                    <a:lnTo>
                      <a:pt x="1688" y="28"/>
                    </a:lnTo>
                    <a:lnTo>
                      <a:pt x="15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1743924" y="1175417"/>
                <a:ext cx="82548" cy="82166"/>
              </a:xfrm>
              <a:custGeom>
                <a:rect b="b" l="l" r="r" t="t"/>
                <a:pathLst>
                  <a:path extrusionOk="0" h="2790" w="2803">
                    <a:moveTo>
                      <a:pt x="1266" y="1"/>
                    </a:moveTo>
                    <a:lnTo>
                      <a:pt x="1130" y="28"/>
                    </a:lnTo>
                    <a:lnTo>
                      <a:pt x="994" y="55"/>
                    </a:lnTo>
                    <a:lnTo>
                      <a:pt x="858" y="109"/>
                    </a:lnTo>
                    <a:lnTo>
                      <a:pt x="735" y="164"/>
                    </a:lnTo>
                    <a:lnTo>
                      <a:pt x="626" y="232"/>
                    </a:lnTo>
                    <a:lnTo>
                      <a:pt x="517" y="314"/>
                    </a:lnTo>
                    <a:lnTo>
                      <a:pt x="422" y="409"/>
                    </a:lnTo>
                    <a:lnTo>
                      <a:pt x="327" y="504"/>
                    </a:lnTo>
                    <a:lnTo>
                      <a:pt x="245" y="613"/>
                    </a:lnTo>
                    <a:lnTo>
                      <a:pt x="177" y="735"/>
                    </a:lnTo>
                    <a:lnTo>
                      <a:pt x="123" y="858"/>
                    </a:lnTo>
                    <a:lnTo>
                      <a:pt x="69" y="980"/>
                    </a:lnTo>
                    <a:lnTo>
                      <a:pt x="41" y="1116"/>
                    </a:lnTo>
                    <a:lnTo>
                      <a:pt x="14" y="1252"/>
                    </a:lnTo>
                    <a:lnTo>
                      <a:pt x="1" y="1402"/>
                    </a:lnTo>
                    <a:lnTo>
                      <a:pt x="14" y="1538"/>
                    </a:lnTo>
                    <a:lnTo>
                      <a:pt x="41" y="1674"/>
                    </a:lnTo>
                    <a:lnTo>
                      <a:pt x="69" y="1810"/>
                    </a:lnTo>
                    <a:lnTo>
                      <a:pt x="123" y="1946"/>
                    </a:lnTo>
                    <a:lnTo>
                      <a:pt x="177" y="2068"/>
                    </a:lnTo>
                    <a:lnTo>
                      <a:pt x="245" y="2177"/>
                    </a:lnTo>
                    <a:lnTo>
                      <a:pt x="327" y="2286"/>
                    </a:lnTo>
                    <a:lnTo>
                      <a:pt x="422" y="2381"/>
                    </a:lnTo>
                    <a:lnTo>
                      <a:pt x="517" y="2476"/>
                    </a:lnTo>
                    <a:lnTo>
                      <a:pt x="626" y="2558"/>
                    </a:lnTo>
                    <a:lnTo>
                      <a:pt x="735" y="2626"/>
                    </a:lnTo>
                    <a:lnTo>
                      <a:pt x="858" y="2680"/>
                    </a:lnTo>
                    <a:lnTo>
                      <a:pt x="994" y="2735"/>
                    </a:lnTo>
                    <a:lnTo>
                      <a:pt x="1130" y="2762"/>
                    </a:lnTo>
                    <a:lnTo>
                      <a:pt x="1266" y="2789"/>
                    </a:lnTo>
                    <a:lnTo>
                      <a:pt x="1551" y="2789"/>
                    </a:lnTo>
                    <a:lnTo>
                      <a:pt x="1687" y="2762"/>
                    </a:lnTo>
                    <a:lnTo>
                      <a:pt x="1823" y="2735"/>
                    </a:lnTo>
                    <a:lnTo>
                      <a:pt x="1946" y="2680"/>
                    </a:lnTo>
                    <a:lnTo>
                      <a:pt x="2068" y="2626"/>
                    </a:lnTo>
                    <a:lnTo>
                      <a:pt x="2191" y="2558"/>
                    </a:lnTo>
                    <a:lnTo>
                      <a:pt x="2299" y="2476"/>
                    </a:lnTo>
                    <a:lnTo>
                      <a:pt x="2395" y="2381"/>
                    </a:lnTo>
                    <a:lnTo>
                      <a:pt x="2490" y="2286"/>
                    </a:lnTo>
                    <a:lnTo>
                      <a:pt x="2571" y="2177"/>
                    </a:lnTo>
                    <a:lnTo>
                      <a:pt x="2639" y="2068"/>
                    </a:lnTo>
                    <a:lnTo>
                      <a:pt x="2694" y="1946"/>
                    </a:lnTo>
                    <a:lnTo>
                      <a:pt x="2735" y="1810"/>
                    </a:lnTo>
                    <a:lnTo>
                      <a:pt x="2776" y="1674"/>
                    </a:lnTo>
                    <a:lnTo>
                      <a:pt x="2803" y="1538"/>
                    </a:lnTo>
                    <a:lnTo>
                      <a:pt x="2803" y="1402"/>
                    </a:lnTo>
                    <a:lnTo>
                      <a:pt x="2803" y="1252"/>
                    </a:lnTo>
                    <a:lnTo>
                      <a:pt x="2776" y="1116"/>
                    </a:lnTo>
                    <a:lnTo>
                      <a:pt x="2735" y="980"/>
                    </a:lnTo>
                    <a:lnTo>
                      <a:pt x="2694" y="858"/>
                    </a:lnTo>
                    <a:lnTo>
                      <a:pt x="2639" y="735"/>
                    </a:lnTo>
                    <a:lnTo>
                      <a:pt x="2571" y="613"/>
                    </a:lnTo>
                    <a:lnTo>
                      <a:pt x="2490" y="504"/>
                    </a:lnTo>
                    <a:lnTo>
                      <a:pt x="2395" y="409"/>
                    </a:lnTo>
                    <a:lnTo>
                      <a:pt x="2299" y="314"/>
                    </a:lnTo>
                    <a:lnTo>
                      <a:pt x="2191" y="232"/>
                    </a:lnTo>
                    <a:lnTo>
                      <a:pt x="2068" y="164"/>
                    </a:lnTo>
                    <a:lnTo>
                      <a:pt x="1946" y="109"/>
                    </a:lnTo>
                    <a:lnTo>
                      <a:pt x="1823" y="55"/>
                    </a:lnTo>
                    <a:lnTo>
                      <a:pt x="1687" y="28"/>
                    </a:lnTo>
                    <a:lnTo>
                      <a:pt x="15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1872123" y="1175417"/>
                <a:ext cx="82136" cy="82166"/>
              </a:xfrm>
              <a:custGeom>
                <a:rect b="b" l="l" r="r" t="t"/>
                <a:pathLst>
                  <a:path extrusionOk="0" h="2790" w="2789">
                    <a:moveTo>
                      <a:pt x="1252" y="1"/>
                    </a:moveTo>
                    <a:lnTo>
                      <a:pt x="1116" y="28"/>
                    </a:lnTo>
                    <a:lnTo>
                      <a:pt x="980" y="55"/>
                    </a:lnTo>
                    <a:lnTo>
                      <a:pt x="844" y="109"/>
                    </a:lnTo>
                    <a:lnTo>
                      <a:pt x="721" y="164"/>
                    </a:lnTo>
                    <a:lnTo>
                      <a:pt x="613" y="232"/>
                    </a:lnTo>
                    <a:lnTo>
                      <a:pt x="504" y="314"/>
                    </a:lnTo>
                    <a:lnTo>
                      <a:pt x="408" y="409"/>
                    </a:lnTo>
                    <a:lnTo>
                      <a:pt x="313" y="504"/>
                    </a:lnTo>
                    <a:lnTo>
                      <a:pt x="232" y="613"/>
                    </a:lnTo>
                    <a:lnTo>
                      <a:pt x="164" y="735"/>
                    </a:lnTo>
                    <a:lnTo>
                      <a:pt x="109" y="858"/>
                    </a:lnTo>
                    <a:lnTo>
                      <a:pt x="55" y="980"/>
                    </a:lnTo>
                    <a:lnTo>
                      <a:pt x="28" y="1116"/>
                    </a:lnTo>
                    <a:lnTo>
                      <a:pt x="0" y="1252"/>
                    </a:lnTo>
                    <a:lnTo>
                      <a:pt x="0" y="1402"/>
                    </a:lnTo>
                    <a:lnTo>
                      <a:pt x="0" y="1538"/>
                    </a:lnTo>
                    <a:lnTo>
                      <a:pt x="28" y="1674"/>
                    </a:lnTo>
                    <a:lnTo>
                      <a:pt x="55" y="1810"/>
                    </a:lnTo>
                    <a:lnTo>
                      <a:pt x="109" y="1946"/>
                    </a:lnTo>
                    <a:lnTo>
                      <a:pt x="164" y="2068"/>
                    </a:lnTo>
                    <a:lnTo>
                      <a:pt x="232" y="2177"/>
                    </a:lnTo>
                    <a:lnTo>
                      <a:pt x="313" y="2286"/>
                    </a:lnTo>
                    <a:lnTo>
                      <a:pt x="408" y="2381"/>
                    </a:lnTo>
                    <a:lnTo>
                      <a:pt x="504" y="2476"/>
                    </a:lnTo>
                    <a:lnTo>
                      <a:pt x="613" y="2558"/>
                    </a:lnTo>
                    <a:lnTo>
                      <a:pt x="721" y="2626"/>
                    </a:lnTo>
                    <a:lnTo>
                      <a:pt x="844" y="2680"/>
                    </a:lnTo>
                    <a:lnTo>
                      <a:pt x="980" y="2735"/>
                    </a:lnTo>
                    <a:lnTo>
                      <a:pt x="1116" y="2762"/>
                    </a:lnTo>
                    <a:lnTo>
                      <a:pt x="1252" y="2789"/>
                    </a:lnTo>
                    <a:lnTo>
                      <a:pt x="1538" y="2789"/>
                    </a:lnTo>
                    <a:lnTo>
                      <a:pt x="1674" y="2762"/>
                    </a:lnTo>
                    <a:lnTo>
                      <a:pt x="1810" y="2735"/>
                    </a:lnTo>
                    <a:lnTo>
                      <a:pt x="1932" y="2680"/>
                    </a:lnTo>
                    <a:lnTo>
                      <a:pt x="2054" y="2626"/>
                    </a:lnTo>
                    <a:lnTo>
                      <a:pt x="2177" y="2558"/>
                    </a:lnTo>
                    <a:lnTo>
                      <a:pt x="2286" y="2476"/>
                    </a:lnTo>
                    <a:lnTo>
                      <a:pt x="2381" y="2381"/>
                    </a:lnTo>
                    <a:lnTo>
                      <a:pt x="2476" y="2286"/>
                    </a:lnTo>
                    <a:lnTo>
                      <a:pt x="2558" y="2177"/>
                    </a:lnTo>
                    <a:lnTo>
                      <a:pt x="2626" y="2068"/>
                    </a:lnTo>
                    <a:lnTo>
                      <a:pt x="2680" y="1946"/>
                    </a:lnTo>
                    <a:lnTo>
                      <a:pt x="2735" y="1810"/>
                    </a:lnTo>
                    <a:lnTo>
                      <a:pt x="2762" y="1674"/>
                    </a:lnTo>
                    <a:lnTo>
                      <a:pt x="2789" y="1538"/>
                    </a:lnTo>
                    <a:lnTo>
                      <a:pt x="2789" y="1402"/>
                    </a:lnTo>
                    <a:lnTo>
                      <a:pt x="2789" y="1252"/>
                    </a:lnTo>
                    <a:lnTo>
                      <a:pt x="2762" y="1116"/>
                    </a:lnTo>
                    <a:lnTo>
                      <a:pt x="2735" y="980"/>
                    </a:lnTo>
                    <a:lnTo>
                      <a:pt x="2680" y="858"/>
                    </a:lnTo>
                    <a:lnTo>
                      <a:pt x="2626" y="735"/>
                    </a:lnTo>
                    <a:lnTo>
                      <a:pt x="2558" y="613"/>
                    </a:lnTo>
                    <a:lnTo>
                      <a:pt x="2476" y="504"/>
                    </a:lnTo>
                    <a:lnTo>
                      <a:pt x="2381" y="409"/>
                    </a:lnTo>
                    <a:lnTo>
                      <a:pt x="2286" y="314"/>
                    </a:lnTo>
                    <a:lnTo>
                      <a:pt x="2177" y="232"/>
                    </a:lnTo>
                    <a:lnTo>
                      <a:pt x="2054" y="164"/>
                    </a:lnTo>
                    <a:lnTo>
                      <a:pt x="1932" y="109"/>
                    </a:lnTo>
                    <a:lnTo>
                      <a:pt x="1810" y="55"/>
                    </a:lnTo>
                    <a:lnTo>
                      <a:pt x="1674" y="28"/>
                    </a:lnTo>
                    <a:lnTo>
                      <a:pt x="1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902669" y="2032308"/>
                <a:ext cx="937806" cy="49712"/>
              </a:xfrm>
              <a:custGeom>
                <a:rect b="b" l="l" r="r" t="t"/>
                <a:pathLst>
                  <a:path extrusionOk="0" h="1688" w="31844">
                    <a:moveTo>
                      <a:pt x="843" y="0"/>
                    </a:moveTo>
                    <a:lnTo>
                      <a:pt x="762" y="14"/>
                    </a:lnTo>
                    <a:lnTo>
                      <a:pt x="680" y="28"/>
                    </a:lnTo>
                    <a:lnTo>
                      <a:pt x="599" y="41"/>
                    </a:lnTo>
                    <a:lnTo>
                      <a:pt x="517" y="68"/>
                    </a:lnTo>
                    <a:lnTo>
                      <a:pt x="367" y="150"/>
                    </a:lnTo>
                    <a:lnTo>
                      <a:pt x="245" y="245"/>
                    </a:lnTo>
                    <a:lnTo>
                      <a:pt x="150" y="381"/>
                    </a:lnTo>
                    <a:lnTo>
                      <a:pt x="68" y="517"/>
                    </a:lnTo>
                    <a:lnTo>
                      <a:pt x="41" y="599"/>
                    </a:lnTo>
                    <a:lnTo>
                      <a:pt x="14" y="681"/>
                    </a:lnTo>
                    <a:lnTo>
                      <a:pt x="0" y="762"/>
                    </a:lnTo>
                    <a:lnTo>
                      <a:pt x="0" y="844"/>
                    </a:lnTo>
                    <a:lnTo>
                      <a:pt x="0" y="925"/>
                    </a:lnTo>
                    <a:lnTo>
                      <a:pt x="14" y="1021"/>
                    </a:lnTo>
                    <a:lnTo>
                      <a:pt x="41" y="1102"/>
                    </a:lnTo>
                    <a:lnTo>
                      <a:pt x="68" y="1170"/>
                    </a:lnTo>
                    <a:lnTo>
                      <a:pt x="150" y="1320"/>
                    </a:lnTo>
                    <a:lnTo>
                      <a:pt x="245" y="1442"/>
                    </a:lnTo>
                    <a:lnTo>
                      <a:pt x="367" y="1538"/>
                    </a:lnTo>
                    <a:lnTo>
                      <a:pt x="517" y="1619"/>
                    </a:lnTo>
                    <a:lnTo>
                      <a:pt x="599" y="1646"/>
                    </a:lnTo>
                    <a:lnTo>
                      <a:pt x="680" y="1674"/>
                    </a:lnTo>
                    <a:lnTo>
                      <a:pt x="762" y="1687"/>
                    </a:lnTo>
                    <a:lnTo>
                      <a:pt x="31082" y="1687"/>
                    </a:lnTo>
                    <a:lnTo>
                      <a:pt x="31164" y="1674"/>
                    </a:lnTo>
                    <a:lnTo>
                      <a:pt x="31245" y="1646"/>
                    </a:lnTo>
                    <a:lnTo>
                      <a:pt x="31327" y="1619"/>
                    </a:lnTo>
                    <a:lnTo>
                      <a:pt x="31463" y="1538"/>
                    </a:lnTo>
                    <a:lnTo>
                      <a:pt x="31585" y="1442"/>
                    </a:lnTo>
                    <a:lnTo>
                      <a:pt x="31694" y="1320"/>
                    </a:lnTo>
                    <a:lnTo>
                      <a:pt x="31776" y="1170"/>
                    </a:lnTo>
                    <a:lnTo>
                      <a:pt x="31803" y="1102"/>
                    </a:lnTo>
                    <a:lnTo>
                      <a:pt x="31817" y="1021"/>
                    </a:lnTo>
                    <a:lnTo>
                      <a:pt x="31830" y="925"/>
                    </a:lnTo>
                    <a:lnTo>
                      <a:pt x="31844" y="844"/>
                    </a:lnTo>
                    <a:lnTo>
                      <a:pt x="31830" y="762"/>
                    </a:lnTo>
                    <a:lnTo>
                      <a:pt x="31817" y="681"/>
                    </a:lnTo>
                    <a:lnTo>
                      <a:pt x="31803" y="599"/>
                    </a:lnTo>
                    <a:lnTo>
                      <a:pt x="31776" y="517"/>
                    </a:lnTo>
                    <a:lnTo>
                      <a:pt x="31694" y="381"/>
                    </a:lnTo>
                    <a:lnTo>
                      <a:pt x="31585" y="245"/>
                    </a:lnTo>
                    <a:lnTo>
                      <a:pt x="31463" y="150"/>
                    </a:lnTo>
                    <a:lnTo>
                      <a:pt x="31327" y="68"/>
                    </a:lnTo>
                    <a:lnTo>
                      <a:pt x="31245" y="41"/>
                    </a:lnTo>
                    <a:lnTo>
                      <a:pt x="31164" y="28"/>
                    </a:lnTo>
                    <a:lnTo>
                      <a:pt x="31082" y="14"/>
                    </a:lnTo>
                    <a:lnTo>
                      <a:pt x="31000"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902669" y="2156501"/>
                <a:ext cx="937806" cy="49682"/>
              </a:xfrm>
              <a:custGeom>
                <a:rect b="b" l="l" r="r" t="t"/>
                <a:pathLst>
                  <a:path extrusionOk="0" h="1687" w="31844">
                    <a:moveTo>
                      <a:pt x="843" y="0"/>
                    </a:moveTo>
                    <a:lnTo>
                      <a:pt x="762" y="14"/>
                    </a:lnTo>
                    <a:lnTo>
                      <a:pt x="680" y="27"/>
                    </a:lnTo>
                    <a:lnTo>
                      <a:pt x="599" y="41"/>
                    </a:lnTo>
                    <a:lnTo>
                      <a:pt x="517" y="68"/>
                    </a:lnTo>
                    <a:lnTo>
                      <a:pt x="367" y="150"/>
                    </a:lnTo>
                    <a:lnTo>
                      <a:pt x="245" y="245"/>
                    </a:lnTo>
                    <a:lnTo>
                      <a:pt x="150" y="381"/>
                    </a:lnTo>
                    <a:lnTo>
                      <a:pt x="68" y="517"/>
                    </a:lnTo>
                    <a:lnTo>
                      <a:pt x="41" y="599"/>
                    </a:lnTo>
                    <a:lnTo>
                      <a:pt x="14" y="680"/>
                    </a:lnTo>
                    <a:lnTo>
                      <a:pt x="0" y="762"/>
                    </a:lnTo>
                    <a:lnTo>
                      <a:pt x="0" y="844"/>
                    </a:lnTo>
                    <a:lnTo>
                      <a:pt x="0" y="939"/>
                    </a:lnTo>
                    <a:lnTo>
                      <a:pt x="14" y="1020"/>
                    </a:lnTo>
                    <a:lnTo>
                      <a:pt x="41" y="1102"/>
                    </a:lnTo>
                    <a:lnTo>
                      <a:pt x="68" y="1170"/>
                    </a:lnTo>
                    <a:lnTo>
                      <a:pt x="150" y="1320"/>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20"/>
                    </a:lnTo>
                    <a:lnTo>
                      <a:pt x="31776" y="1170"/>
                    </a:lnTo>
                    <a:lnTo>
                      <a:pt x="31803" y="1102"/>
                    </a:lnTo>
                    <a:lnTo>
                      <a:pt x="31817" y="1020"/>
                    </a:lnTo>
                    <a:lnTo>
                      <a:pt x="31830" y="939"/>
                    </a:lnTo>
                    <a:lnTo>
                      <a:pt x="31844" y="844"/>
                    </a:lnTo>
                    <a:lnTo>
                      <a:pt x="31830" y="762"/>
                    </a:lnTo>
                    <a:lnTo>
                      <a:pt x="31817" y="680"/>
                    </a:lnTo>
                    <a:lnTo>
                      <a:pt x="31803" y="599"/>
                    </a:lnTo>
                    <a:lnTo>
                      <a:pt x="31776" y="517"/>
                    </a:lnTo>
                    <a:lnTo>
                      <a:pt x="31694" y="381"/>
                    </a:lnTo>
                    <a:lnTo>
                      <a:pt x="31585" y="245"/>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902669" y="2280693"/>
                <a:ext cx="937806" cy="49682"/>
              </a:xfrm>
              <a:custGeom>
                <a:rect b="b" l="l" r="r" t="t"/>
                <a:pathLst>
                  <a:path extrusionOk="0" h="1687" w="31844">
                    <a:moveTo>
                      <a:pt x="843" y="0"/>
                    </a:moveTo>
                    <a:lnTo>
                      <a:pt x="762" y="14"/>
                    </a:lnTo>
                    <a:lnTo>
                      <a:pt x="680" y="27"/>
                    </a:lnTo>
                    <a:lnTo>
                      <a:pt x="599" y="41"/>
                    </a:lnTo>
                    <a:lnTo>
                      <a:pt x="517" y="68"/>
                    </a:lnTo>
                    <a:lnTo>
                      <a:pt x="367" y="150"/>
                    </a:lnTo>
                    <a:lnTo>
                      <a:pt x="245" y="258"/>
                    </a:lnTo>
                    <a:lnTo>
                      <a:pt x="150" y="381"/>
                    </a:lnTo>
                    <a:lnTo>
                      <a:pt x="68" y="517"/>
                    </a:lnTo>
                    <a:lnTo>
                      <a:pt x="41" y="599"/>
                    </a:lnTo>
                    <a:lnTo>
                      <a:pt x="14" y="680"/>
                    </a:lnTo>
                    <a:lnTo>
                      <a:pt x="0" y="762"/>
                    </a:lnTo>
                    <a:lnTo>
                      <a:pt x="0" y="843"/>
                    </a:lnTo>
                    <a:lnTo>
                      <a:pt x="0" y="939"/>
                    </a:lnTo>
                    <a:lnTo>
                      <a:pt x="14" y="1020"/>
                    </a:lnTo>
                    <a:lnTo>
                      <a:pt x="41" y="1102"/>
                    </a:lnTo>
                    <a:lnTo>
                      <a:pt x="68" y="1170"/>
                    </a:lnTo>
                    <a:lnTo>
                      <a:pt x="150" y="1319"/>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19"/>
                    </a:lnTo>
                    <a:lnTo>
                      <a:pt x="31776" y="1170"/>
                    </a:lnTo>
                    <a:lnTo>
                      <a:pt x="31803" y="1102"/>
                    </a:lnTo>
                    <a:lnTo>
                      <a:pt x="31817" y="1020"/>
                    </a:lnTo>
                    <a:lnTo>
                      <a:pt x="31830" y="939"/>
                    </a:lnTo>
                    <a:lnTo>
                      <a:pt x="31844" y="843"/>
                    </a:lnTo>
                    <a:lnTo>
                      <a:pt x="31830" y="762"/>
                    </a:lnTo>
                    <a:lnTo>
                      <a:pt x="31817" y="680"/>
                    </a:lnTo>
                    <a:lnTo>
                      <a:pt x="31803" y="599"/>
                    </a:lnTo>
                    <a:lnTo>
                      <a:pt x="31776" y="517"/>
                    </a:lnTo>
                    <a:lnTo>
                      <a:pt x="31694" y="381"/>
                    </a:lnTo>
                    <a:lnTo>
                      <a:pt x="31585" y="258"/>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902669" y="2405269"/>
                <a:ext cx="937806" cy="49299"/>
              </a:xfrm>
              <a:custGeom>
                <a:rect b="b" l="l" r="r" t="t"/>
                <a:pathLst>
                  <a:path extrusionOk="0" h="1674" w="31844">
                    <a:moveTo>
                      <a:pt x="762" y="0"/>
                    </a:moveTo>
                    <a:lnTo>
                      <a:pt x="680" y="14"/>
                    </a:lnTo>
                    <a:lnTo>
                      <a:pt x="599" y="28"/>
                    </a:lnTo>
                    <a:lnTo>
                      <a:pt x="517" y="55"/>
                    </a:lnTo>
                    <a:lnTo>
                      <a:pt x="367" y="136"/>
                    </a:lnTo>
                    <a:lnTo>
                      <a:pt x="245" y="245"/>
                    </a:lnTo>
                    <a:lnTo>
                      <a:pt x="150" y="368"/>
                    </a:lnTo>
                    <a:lnTo>
                      <a:pt x="68" y="504"/>
                    </a:lnTo>
                    <a:lnTo>
                      <a:pt x="41" y="585"/>
                    </a:lnTo>
                    <a:lnTo>
                      <a:pt x="14" y="667"/>
                    </a:lnTo>
                    <a:lnTo>
                      <a:pt x="0" y="749"/>
                    </a:lnTo>
                    <a:lnTo>
                      <a:pt x="0" y="830"/>
                    </a:lnTo>
                    <a:lnTo>
                      <a:pt x="0" y="925"/>
                    </a:lnTo>
                    <a:lnTo>
                      <a:pt x="14" y="1007"/>
                    </a:lnTo>
                    <a:lnTo>
                      <a:pt x="41" y="1089"/>
                    </a:lnTo>
                    <a:lnTo>
                      <a:pt x="68" y="1170"/>
                    </a:lnTo>
                    <a:lnTo>
                      <a:pt x="150" y="1306"/>
                    </a:lnTo>
                    <a:lnTo>
                      <a:pt x="245" y="1429"/>
                    </a:lnTo>
                    <a:lnTo>
                      <a:pt x="367" y="1537"/>
                    </a:lnTo>
                    <a:lnTo>
                      <a:pt x="517" y="1605"/>
                    </a:lnTo>
                    <a:lnTo>
                      <a:pt x="599" y="1646"/>
                    </a:lnTo>
                    <a:lnTo>
                      <a:pt x="680" y="1660"/>
                    </a:lnTo>
                    <a:lnTo>
                      <a:pt x="762" y="1674"/>
                    </a:lnTo>
                    <a:lnTo>
                      <a:pt x="31082" y="1674"/>
                    </a:lnTo>
                    <a:lnTo>
                      <a:pt x="31164" y="1660"/>
                    </a:lnTo>
                    <a:lnTo>
                      <a:pt x="31245" y="1646"/>
                    </a:lnTo>
                    <a:lnTo>
                      <a:pt x="31327" y="1605"/>
                    </a:lnTo>
                    <a:lnTo>
                      <a:pt x="31463" y="1537"/>
                    </a:lnTo>
                    <a:lnTo>
                      <a:pt x="31585" y="1429"/>
                    </a:lnTo>
                    <a:lnTo>
                      <a:pt x="31694" y="1306"/>
                    </a:lnTo>
                    <a:lnTo>
                      <a:pt x="31776" y="1170"/>
                    </a:lnTo>
                    <a:lnTo>
                      <a:pt x="31803" y="1089"/>
                    </a:lnTo>
                    <a:lnTo>
                      <a:pt x="31817" y="1007"/>
                    </a:lnTo>
                    <a:lnTo>
                      <a:pt x="31830" y="925"/>
                    </a:lnTo>
                    <a:lnTo>
                      <a:pt x="31844" y="830"/>
                    </a:lnTo>
                    <a:lnTo>
                      <a:pt x="31830" y="749"/>
                    </a:lnTo>
                    <a:lnTo>
                      <a:pt x="31817" y="667"/>
                    </a:lnTo>
                    <a:lnTo>
                      <a:pt x="31803" y="585"/>
                    </a:lnTo>
                    <a:lnTo>
                      <a:pt x="31776" y="504"/>
                    </a:lnTo>
                    <a:lnTo>
                      <a:pt x="31694" y="368"/>
                    </a:lnTo>
                    <a:lnTo>
                      <a:pt x="31585" y="245"/>
                    </a:lnTo>
                    <a:lnTo>
                      <a:pt x="31463" y="136"/>
                    </a:lnTo>
                    <a:lnTo>
                      <a:pt x="31327" y="55"/>
                    </a:lnTo>
                    <a:lnTo>
                      <a:pt x="31245" y="28"/>
                    </a:lnTo>
                    <a:lnTo>
                      <a:pt x="31164" y="14"/>
                    </a:lnTo>
                    <a:lnTo>
                      <a:pt x="31082"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1266796" y="1647744"/>
                <a:ext cx="209566" cy="15638"/>
              </a:xfrm>
              <a:custGeom>
                <a:rect b="b" l="l" r="r" t="t"/>
                <a:pathLst>
                  <a:path extrusionOk="0" h="531" w="7116">
                    <a:moveTo>
                      <a:pt x="1" y="0"/>
                    </a:moveTo>
                    <a:lnTo>
                      <a:pt x="1" y="531"/>
                    </a:lnTo>
                    <a:lnTo>
                      <a:pt x="7115" y="531"/>
                    </a:lnTo>
                    <a:lnTo>
                      <a:pt x="71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1266796" y="1679373"/>
                <a:ext cx="209566" cy="15667"/>
              </a:xfrm>
              <a:custGeom>
                <a:rect b="b" l="l" r="r" t="t"/>
                <a:pathLst>
                  <a:path extrusionOk="0" h="532" w="7116">
                    <a:moveTo>
                      <a:pt x="1" y="1"/>
                    </a:moveTo>
                    <a:lnTo>
                      <a:pt x="1" y="531"/>
                    </a:lnTo>
                    <a:lnTo>
                      <a:pt x="7115" y="531"/>
                    </a:lnTo>
                    <a:lnTo>
                      <a:pt x="7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1267620" y="1713830"/>
                <a:ext cx="209537" cy="15638"/>
              </a:xfrm>
              <a:custGeom>
                <a:rect b="b" l="l" r="r" t="t"/>
                <a:pathLst>
                  <a:path extrusionOk="0" h="531" w="7115">
                    <a:moveTo>
                      <a:pt x="0" y="0"/>
                    </a:moveTo>
                    <a:lnTo>
                      <a:pt x="0" y="531"/>
                    </a:lnTo>
                    <a:lnTo>
                      <a:pt x="7114" y="531"/>
                    </a:lnTo>
                    <a:lnTo>
                      <a:pt x="71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1266796" y="1747492"/>
                <a:ext cx="209566" cy="15638"/>
              </a:xfrm>
              <a:custGeom>
                <a:rect b="b" l="l" r="r" t="t"/>
                <a:pathLst>
                  <a:path extrusionOk="0" h="531" w="7116">
                    <a:moveTo>
                      <a:pt x="1" y="0"/>
                    </a:moveTo>
                    <a:lnTo>
                      <a:pt x="1" y="531"/>
                    </a:lnTo>
                    <a:lnTo>
                      <a:pt x="7115" y="531"/>
                    </a:lnTo>
                    <a:lnTo>
                      <a:pt x="71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1266796" y="1779122"/>
                <a:ext cx="209566" cy="15667"/>
              </a:xfrm>
              <a:custGeom>
                <a:rect b="b" l="l" r="r" t="t"/>
                <a:pathLst>
                  <a:path extrusionOk="0" h="532" w="7116">
                    <a:moveTo>
                      <a:pt x="1" y="1"/>
                    </a:moveTo>
                    <a:lnTo>
                      <a:pt x="1" y="531"/>
                    </a:lnTo>
                    <a:lnTo>
                      <a:pt x="7115" y="531"/>
                    </a:lnTo>
                    <a:lnTo>
                      <a:pt x="7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p:nvPr/>
            </p:nvSpPr>
            <p:spPr>
              <a:xfrm>
                <a:off x="1266796" y="1815170"/>
                <a:ext cx="209566" cy="16050"/>
              </a:xfrm>
              <a:custGeom>
                <a:rect b="b" l="l" r="r" t="t"/>
                <a:pathLst>
                  <a:path extrusionOk="0" h="545" w="7116">
                    <a:moveTo>
                      <a:pt x="1" y="1"/>
                    </a:moveTo>
                    <a:lnTo>
                      <a:pt x="1" y="545"/>
                    </a:lnTo>
                    <a:lnTo>
                      <a:pt x="7115" y="545"/>
                    </a:lnTo>
                    <a:lnTo>
                      <a:pt x="7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a:off x="913065" y="1530354"/>
                <a:ext cx="395837" cy="395808"/>
              </a:xfrm>
              <a:custGeom>
                <a:rect b="b" l="l" r="r" t="t"/>
                <a:pathLst>
                  <a:path extrusionOk="0" h="13440" w="13441">
                    <a:moveTo>
                      <a:pt x="6557" y="0"/>
                    </a:moveTo>
                    <a:lnTo>
                      <a:pt x="6408" y="14"/>
                    </a:lnTo>
                    <a:lnTo>
                      <a:pt x="6176" y="28"/>
                    </a:lnTo>
                    <a:lnTo>
                      <a:pt x="5959" y="41"/>
                    </a:lnTo>
                    <a:lnTo>
                      <a:pt x="5632" y="96"/>
                    </a:lnTo>
                    <a:lnTo>
                      <a:pt x="5319" y="150"/>
                    </a:lnTo>
                    <a:lnTo>
                      <a:pt x="5007" y="218"/>
                    </a:lnTo>
                    <a:lnTo>
                      <a:pt x="4707" y="313"/>
                    </a:lnTo>
                    <a:lnTo>
                      <a:pt x="4408" y="409"/>
                    </a:lnTo>
                    <a:lnTo>
                      <a:pt x="4109" y="531"/>
                    </a:lnTo>
                    <a:lnTo>
                      <a:pt x="3823"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47" y="2680"/>
                    </a:lnTo>
                    <a:lnTo>
                      <a:pt x="1293" y="2748"/>
                    </a:lnTo>
                    <a:lnTo>
                      <a:pt x="1266" y="2803"/>
                    </a:lnTo>
                    <a:lnTo>
                      <a:pt x="1252" y="2816"/>
                    </a:lnTo>
                    <a:lnTo>
                      <a:pt x="1116" y="3007"/>
                    </a:lnTo>
                    <a:lnTo>
                      <a:pt x="994" y="3211"/>
                    </a:lnTo>
                    <a:lnTo>
                      <a:pt x="871" y="3415"/>
                    </a:lnTo>
                    <a:lnTo>
                      <a:pt x="749" y="3619"/>
                    </a:lnTo>
                    <a:lnTo>
                      <a:pt x="654" y="3836"/>
                    </a:lnTo>
                    <a:lnTo>
                      <a:pt x="545" y="4054"/>
                    </a:lnTo>
                    <a:lnTo>
                      <a:pt x="450" y="4285"/>
                    </a:lnTo>
                    <a:lnTo>
                      <a:pt x="368" y="4503"/>
                    </a:lnTo>
                    <a:lnTo>
                      <a:pt x="300" y="4734"/>
                    </a:lnTo>
                    <a:lnTo>
                      <a:pt x="232" y="4965"/>
                    </a:lnTo>
                    <a:lnTo>
                      <a:pt x="164" y="5210"/>
                    </a:lnTo>
                    <a:lnTo>
                      <a:pt x="123" y="5455"/>
                    </a:lnTo>
                    <a:lnTo>
                      <a:pt x="82" y="5700"/>
                    </a:lnTo>
                    <a:lnTo>
                      <a:pt x="42" y="5945"/>
                    </a:lnTo>
                    <a:lnTo>
                      <a:pt x="14" y="6190"/>
                    </a:lnTo>
                    <a:lnTo>
                      <a:pt x="1" y="6448"/>
                    </a:lnTo>
                    <a:lnTo>
                      <a:pt x="1" y="6720"/>
                    </a:lnTo>
                    <a:lnTo>
                      <a:pt x="1" y="7006"/>
                    </a:lnTo>
                    <a:lnTo>
                      <a:pt x="14" y="7278"/>
                    </a:lnTo>
                    <a:lnTo>
                      <a:pt x="42" y="7536"/>
                    </a:lnTo>
                    <a:lnTo>
                      <a:pt x="82" y="7808"/>
                    </a:lnTo>
                    <a:lnTo>
                      <a:pt x="137" y="8067"/>
                    </a:lnTo>
                    <a:lnTo>
                      <a:pt x="191" y="8325"/>
                    </a:lnTo>
                    <a:lnTo>
                      <a:pt x="259" y="8570"/>
                    </a:lnTo>
                    <a:lnTo>
                      <a:pt x="327" y="8829"/>
                    </a:lnTo>
                    <a:lnTo>
                      <a:pt x="422" y="9073"/>
                    </a:lnTo>
                    <a:lnTo>
                      <a:pt x="518" y="9305"/>
                    </a:lnTo>
                    <a:lnTo>
                      <a:pt x="613" y="9549"/>
                    </a:lnTo>
                    <a:lnTo>
                      <a:pt x="722" y="9781"/>
                    </a:lnTo>
                    <a:lnTo>
                      <a:pt x="844" y="9998"/>
                    </a:lnTo>
                    <a:lnTo>
                      <a:pt x="980" y="10216"/>
                    </a:lnTo>
                    <a:lnTo>
                      <a:pt x="1116" y="10434"/>
                    </a:lnTo>
                    <a:lnTo>
                      <a:pt x="1266" y="10638"/>
                    </a:lnTo>
                    <a:lnTo>
                      <a:pt x="1415" y="10842"/>
                    </a:lnTo>
                    <a:lnTo>
                      <a:pt x="1429" y="10869"/>
                    </a:lnTo>
                    <a:lnTo>
                      <a:pt x="1511" y="10964"/>
                    </a:lnTo>
                    <a:lnTo>
                      <a:pt x="1551" y="11032"/>
                    </a:lnTo>
                    <a:lnTo>
                      <a:pt x="1619" y="11100"/>
                    </a:lnTo>
                    <a:lnTo>
                      <a:pt x="1715" y="11209"/>
                    </a:lnTo>
                    <a:lnTo>
                      <a:pt x="1796" y="11304"/>
                    </a:lnTo>
                    <a:lnTo>
                      <a:pt x="1810" y="11318"/>
                    </a:lnTo>
                    <a:lnTo>
                      <a:pt x="2014" y="11522"/>
                    </a:lnTo>
                    <a:lnTo>
                      <a:pt x="2232" y="11726"/>
                    </a:lnTo>
                    <a:lnTo>
                      <a:pt x="2449" y="11916"/>
                    </a:lnTo>
                    <a:lnTo>
                      <a:pt x="2680" y="12093"/>
                    </a:lnTo>
                    <a:lnTo>
                      <a:pt x="2912" y="12270"/>
                    </a:lnTo>
                    <a:lnTo>
                      <a:pt x="3157"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76" y="13426"/>
                    </a:lnTo>
                    <a:lnTo>
                      <a:pt x="6408" y="13440"/>
                    </a:lnTo>
                    <a:lnTo>
                      <a:pt x="6979" y="13440"/>
                    </a:lnTo>
                    <a:lnTo>
                      <a:pt x="7265" y="13426"/>
                    </a:lnTo>
                    <a:lnTo>
                      <a:pt x="7319" y="13413"/>
                    </a:lnTo>
                    <a:lnTo>
                      <a:pt x="7632" y="13385"/>
                    </a:lnTo>
                    <a:lnTo>
                      <a:pt x="7945" y="13331"/>
                    </a:lnTo>
                    <a:lnTo>
                      <a:pt x="8244" y="13263"/>
                    </a:lnTo>
                    <a:lnTo>
                      <a:pt x="8543" y="13195"/>
                    </a:lnTo>
                    <a:lnTo>
                      <a:pt x="8842" y="13100"/>
                    </a:lnTo>
                    <a:lnTo>
                      <a:pt x="9128" y="12991"/>
                    </a:lnTo>
                    <a:lnTo>
                      <a:pt x="9414" y="12882"/>
                    </a:lnTo>
                    <a:lnTo>
                      <a:pt x="9686" y="12760"/>
                    </a:lnTo>
                    <a:lnTo>
                      <a:pt x="9958" y="12610"/>
                    </a:lnTo>
                    <a:lnTo>
                      <a:pt x="10216" y="12460"/>
                    </a:lnTo>
                    <a:lnTo>
                      <a:pt x="10461" y="12297"/>
                    </a:lnTo>
                    <a:lnTo>
                      <a:pt x="10706" y="12134"/>
                    </a:lnTo>
                    <a:lnTo>
                      <a:pt x="10951" y="11944"/>
                    </a:lnTo>
                    <a:lnTo>
                      <a:pt x="11182" y="11753"/>
                    </a:lnTo>
                    <a:lnTo>
                      <a:pt x="11400" y="11549"/>
                    </a:lnTo>
                    <a:lnTo>
                      <a:pt x="11604" y="11331"/>
                    </a:lnTo>
                    <a:lnTo>
                      <a:pt x="11617" y="11318"/>
                    </a:lnTo>
                    <a:lnTo>
                      <a:pt x="11821" y="11100"/>
                    </a:lnTo>
                    <a:lnTo>
                      <a:pt x="11998" y="10883"/>
                    </a:lnTo>
                    <a:lnTo>
                      <a:pt x="12012" y="10869"/>
                    </a:lnTo>
                    <a:lnTo>
                      <a:pt x="12162"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45" y="7808"/>
                    </a:lnTo>
                    <a:lnTo>
                      <a:pt x="13386" y="7550"/>
                    </a:lnTo>
                    <a:lnTo>
                      <a:pt x="13413" y="7278"/>
                    </a:lnTo>
                    <a:lnTo>
                      <a:pt x="13427" y="7006"/>
                    </a:lnTo>
                    <a:lnTo>
                      <a:pt x="13440" y="6720"/>
                    </a:lnTo>
                    <a:lnTo>
                      <a:pt x="13427" y="6448"/>
                    </a:lnTo>
                    <a:lnTo>
                      <a:pt x="13413" y="6190"/>
                    </a:lnTo>
                    <a:lnTo>
                      <a:pt x="13386" y="5945"/>
                    </a:lnTo>
                    <a:lnTo>
                      <a:pt x="13359" y="5700"/>
                    </a:lnTo>
                    <a:lnTo>
                      <a:pt x="13318" y="5455"/>
                    </a:lnTo>
                    <a:lnTo>
                      <a:pt x="13263" y="5210"/>
                    </a:lnTo>
                    <a:lnTo>
                      <a:pt x="13209" y="4965"/>
                    </a:lnTo>
                    <a:lnTo>
                      <a:pt x="13141" y="4734"/>
                    </a:lnTo>
                    <a:lnTo>
                      <a:pt x="13059" y="4503"/>
                    </a:lnTo>
                    <a:lnTo>
                      <a:pt x="12978" y="4285"/>
                    </a:lnTo>
                    <a:lnTo>
                      <a:pt x="12882" y="4054"/>
                    </a:lnTo>
                    <a:lnTo>
                      <a:pt x="12787" y="3836"/>
                    </a:lnTo>
                    <a:lnTo>
                      <a:pt x="12678" y="3619"/>
                    </a:lnTo>
                    <a:lnTo>
                      <a:pt x="12570" y="3415"/>
                    </a:lnTo>
                    <a:lnTo>
                      <a:pt x="12447" y="3211"/>
                    </a:lnTo>
                    <a:lnTo>
                      <a:pt x="12311" y="3007"/>
                    </a:lnTo>
                    <a:lnTo>
                      <a:pt x="12175" y="2816"/>
                    </a:lnTo>
                    <a:lnTo>
                      <a:pt x="12162" y="2789"/>
                    </a:lnTo>
                    <a:lnTo>
                      <a:pt x="11998" y="2571"/>
                    </a:lnTo>
                    <a:lnTo>
                      <a:pt x="11821" y="2340"/>
                    </a:lnTo>
                    <a:lnTo>
                      <a:pt x="11808" y="2327"/>
                    </a:lnTo>
                    <a:lnTo>
                      <a:pt x="11590" y="2095"/>
                    </a:lnTo>
                    <a:lnTo>
                      <a:pt x="11359" y="1878"/>
                    </a:lnTo>
                    <a:lnTo>
                      <a:pt x="11128" y="1660"/>
                    </a:lnTo>
                    <a:lnTo>
                      <a:pt x="10883" y="1456"/>
                    </a:lnTo>
                    <a:lnTo>
                      <a:pt x="10638" y="1266"/>
                    </a:lnTo>
                    <a:lnTo>
                      <a:pt x="10366" y="1089"/>
                    </a:lnTo>
                    <a:lnTo>
                      <a:pt x="10094" y="912"/>
                    </a:lnTo>
                    <a:lnTo>
                      <a:pt x="9822" y="762"/>
                    </a:lnTo>
                    <a:lnTo>
                      <a:pt x="9523" y="626"/>
                    </a:lnTo>
                    <a:lnTo>
                      <a:pt x="9237" y="490"/>
                    </a:lnTo>
                    <a:lnTo>
                      <a:pt x="8924" y="381"/>
                    </a:lnTo>
                    <a:lnTo>
                      <a:pt x="8625" y="273"/>
                    </a:lnTo>
                    <a:lnTo>
                      <a:pt x="8298" y="191"/>
                    </a:lnTo>
                    <a:lnTo>
                      <a:pt x="7986" y="123"/>
                    </a:lnTo>
                    <a:lnTo>
                      <a:pt x="7659" y="68"/>
                    </a:lnTo>
                    <a:lnTo>
                      <a:pt x="7319" y="28"/>
                    </a:lnTo>
                    <a:lnTo>
                      <a:pt x="7265" y="28"/>
                    </a:lnTo>
                    <a:lnTo>
                      <a:pt x="6979" y="14"/>
                    </a:lnTo>
                    <a:lnTo>
                      <a:pt x="67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1003596" y="1624095"/>
                <a:ext cx="214749" cy="214749"/>
              </a:xfrm>
              <a:custGeom>
                <a:rect b="b" l="l" r="r" t="t"/>
                <a:pathLst>
                  <a:path extrusionOk="0" h="7292" w="7292">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a:off x="1048891" y="1669773"/>
                <a:ext cx="123808" cy="123808"/>
              </a:xfrm>
              <a:custGeom>
                <a:rect b="b" l="l" r="r" t="t"/>
                <a:pathLst>
                  <a:path extrusionOk="0" h="4204" w="4204">
                    <a:moveTo>
                      <a:pt x="2108" y="0"/>
                    </a:moveTo>
                    <a:lnTo>
                      <a:pt x="1891" y="14"/>
                    </a:lnTo>
                    <a:lnTo>
                      <a:pt x="1687" y="41"/>
                    </a:lnTo>
                    <a:lnTo>
                      <a:pt x="1483" y="95"/>
                    </a:lnTo>
                    <a:lnTo>
                      <a:pt x="1292" y="163"/>
                    </a:lnTo>
                    <a:lnTo>
                      <a:pt x="1102" y="245"/>
                    </a:lnTo>
                    <a:lnTo>
                      <a:pt x="925" y="354"/>
                    </a:lnTo>
                    <a:lnTo>
                      <a:pt x="775" y="476"/>
                    </a:lnTo>
                    <a:lnTo>
                      <a:pt x="626" y="612"/>
                    </a:lnTo>
                    <a:lnTo>
                      <a:pt x="490" y="762"/>
                    </a:lnTo>
                    <a:lnTo>
                      <a:pt x="367" y="925"/>
                    </a:lnTo>
                    <a:lnTo>
                      <a:pt x="259" y="1102"/>
                    </a:lnTo>
                    <a:lnTo>
                      <a:pt x="163" y="1279"/>
                    </a:lnTo>
                    <a:lnTo>
                      <a:pt x="95" y="1469"/>
                    </a:lnTo>
                    <a:lnTo>
                      <a:pt x="41" y="1673"/>
                    </a:lnTo>
                    <a:lnTo>
                      <a:pt x="14" y="1877"/>
                    </a:lnTo>
                    <a:lnTo>
                      <a:pt x="0" y="2095"/>
                    </a:lnTo>
                    <a:lnTo>
                      <a:pt x="14" y="2313"/>
                    </a:lnTo>
                    <a:lnTo>
                      <a:pt x="41" y="2517"/>
                    </a:lnTo>
                    <a:lnTo>
                      <a:pt x="95" y="2721"/>
                    </a:lnTo>
                    <a:lnTo>
                      <a:pt x="163" y="2911"/>
                    </a:lnTo>
                    <a:lnTo>
                      <a:pt x="259" y="3102"/>
                    </a:lnTo>
                    <a:lnTo>
                      <a:pt x="367" y="3278"/>
                    </a:lnTo>
                    <a:lnTo>
                      <a:pt x="490" y="3428"/>
                    </a:lnTo>
                    <a:lnTo>
                      <a:pt x="626" y="3578"/>
                    </a:lnTo>
                    <a:lnTo>
                      <a:pt x="775" y="3714"/>
                    </a:lnTo>
                    <a:lnTo>
                      <a:pt x="925" y="3836"/>
                    </a:lnTo>
                    <a:lnTo>
                      <a:pt x="1102" y="3945"/>
                    </a:lnTo>
                    <a:lnTo>
                      <a:pt x="1292" y="4040"/>
                    </a:lnTo>
                    <a:lnTo>
                      <a:pt x="1483" y="4108"/>
                    </a:lnTo>
                    <a:lnTo>
                      <a:pt x="1687" y="4163"/>
                    </a:lnTo>
                    <a:lnTo>
                      <a:pt x="1891" y="4190"/>
                    </a:lnTo>
                    <a:lnTo>
                      <a:pt x="2108" y="4203"/>
                    </a:lnTo>
                    <a:lnTo>
                      <a:pt x="2326" y="4190"/>
                    </a:lnTo>
                    <a:lnTo>
                      <a:pt x="2530" y="4163"/>
                    </a:lnTo>
                    <a:lnTo>
                      <a:pt x="2734" y="4108"/>
                    </a:lnTo>
                    <a:lnTo>
                      <a:pt x="2925" y="4040"/>
                    </a:lnTo>
                    <a:lnTo>
                      <a:pt x="3101" y="3945"/>
                    </a:lnTo>
                    <a:lnTo>
                      <a:pt x="3278" y="3836"/>
                    </a:lnTo>
                    <a:lnTo>
                      <a:pt x="3442" y="3714"/>
                    </a:lnTo>
                    <a:lnTo>
                      <a:pt x="3591" y="3578"/>
                    </a:lnTo>
                    <a:lnTo>
                      <a:pt x="3727" y="3428"/>
                    </a:lnTo>
                    <a:lnTo>
                      <a:pt x="3850" y="3278"/>
                    </a:lnTo>
                    <a:lnTo>
                      <a:pt x="3958" y="3102"/>
                    </a:lnTo>
                    <a:lnTo>
                      <a:pt x="4040" y="2911"/>
                    </a:lnTo>
                    <a:lnTo>
                      <a:pt x="4108" y="2721"/>
                    </a:lnTo>
                    <a:lnTo>
                      <a:pt x="4162" y="2517"/>
                    </a:lnTo>
                    <a:lnTo>
                      <a:pt x="4190" y="2313"/>
                    </a:lnTo>
                    <a:lnTo>
                      <a:pt x="4203" y="2095"/>
                    </a:lnTo>
                    <a:lnTo>
                      <a:pt x="4190" y="1877"/>
                    </a:lnTo>
                    <a:lnTo>
                      <a:pt x="4162" y="1673"/>
                    </a:lnTo>
                    <a:lnTo>
                      <a:pt x="4108" y="1469"/>
                    </a:lnTo>
                    <a:lnTo>
                      <a:pt x="4040" y="1279"/>
                    </a:lnTo>
                    <a:lnTo>
                      <a:pt x="3958" y="1102"/>
                    </a:lnTo>
                    <a:lnTo>
                      <a:pt x="3850" y="925"/>
                    </a:lnTo>
                    <a:lnTo>
                      <a:pt x="3727" y="762"/>
                    </a:lnTo>
                    <a:lnTo>
                      <a:pt x="3591" y="612"/>
                    </a:lnTo>
                    <a:lnTo>
                      <a:pt x="3442" y="476"/>
                    </a:lnTo>
                    <a:lnTo>
                      <a:pt x="3278" y="354"/>
                    </a:lnTo>
                    <a:lnTo>
                      <a:pt x="3101" y="245"/>
                    </a:lnTo>
                    <a:lnTo>
                      <a:pt x="2925" y="163"/>
                    </a:lnTo>
                    <a:lnTo>
                      <a:pt x="2734" y="95"/>
                    </a:lnTo>
                    <a:lnTo>
                      <a:pt x="2530" y="41"/>
                    </a:lnTo>
                    <a:lnTo>
                      <a:pt x="2326" y="14"/>
                    </a:lnTo>
                    <a:lnTo>
                      <a:pt x="21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1085734" y="1706615"/>
                <a:ext cx="50094" cy="50094"/>
              </a:xfrm>
              <a:custGeom>
                <a:rect b="b" l="l" r="r" t="t"/>
                <a:pathLst>
                  <a:path extrusionOk="0" h="1701" w="1701">
                    <a:moveTo>
                      <a:pt x="762" y="1"/>
                    </a:moveTo>
                    <a:lnTo>
                      <a:pt x="681" y="14"/>
                    </a:lnTo>
                    <a:lnTo>
                      <a:pt x="599" y="28"/>
                    </a:lnTo>
                    <a:lnTo>
                      <a:pt x="517" y="55"/>
                    </a:lnTo>
                    <a:lnTo>
                      <a:pt x="381" y="137"/>
                    </a:lnTo>
                    <a:lnTo>
                      <a:pt x="245" y="245"/>
                    </a:lnTo>
                    <a:lnTo>
                      <a:pt x="150" y="368"/>
                    </a:lnTo>
                    <a:lnTo>
                      <a:pt x="69" y="517"/>
                    </a:lnTo>
                    <a:lnTo>
                      <a:pt x="41" y="599"/>
                    </a:lnTo>
                    <a:lnTo>
                      <a:pt x="14" y="681"/>
                    </a:lnTo>
                    <a:lnTo>
                      <a:pt x="0" y="762"/>
                    </a:lnTo>
                    <a:lnTo>
                      <a:pt x="0" y="844"/>
                    </a:lnTo>
                    <a:lnTo>
                      <a:pt x="0" y="939"/>
                    </a:lnTo>
                    <a:lnTo>
                      <a:pt x="14" y="1021"/>
                    </a:lnTo>
                    <a:lnTo>
                      <a:pt x="41" y="1102"/>
                    </a:lnTo>
                    <a:lnTo>
                      <a:pt x="69" y="1184"/>
                    </a:lnTo>
                    <a:lnTo>
                      <a:pt x="150" y="1320"/>
                    </a:lnTo>
                    <a:lnTo>
                      <a:pt x="245" y="1456"/>
                    </a:lnTo>
                    <a:lnTo>
                      <a:pt x="381" y="1551"/>
                    </a:lnTo>
                    <a:lnTo>
                      <a:pt x="517" y="1633"/>
                    </a:lnTo>
                    <a:lnTo>
                      <a:pt x="599" y="1660"/>
                    </a:lnTo>
                    <a:lnTo>
                      <a:pt x="681" y="1687"/>
                    </a:lnTo>
                    <a:lnTo>
                      <a:pt x="762" y="1701"/>
                    </a:lnTo>
                    <a:lnTo>
                      <a:pt x="939" y="1701"/>
                    </a:lnTo>
                    <a:lnTo>
                      <a:pt x="1021" y="1687"/>
                    </a:lnTo>
                    <a:lnTo>
                      <a:pt x="1102" y="1660"/>
                    </a:lnTo>
                    <a:lnTo>
                      <a:pt x="1184" y="1633"/>
                    </a:lnTo>
                    <a:lnTo>
                      <a:pt x="1334" y="1551"/>
                    </a:lnTo>
                    <a:lnTo>
                      <a:pt x="1456" y="1456"/>
                    </a:lnTo>
                    <a:lnTo>
                      <a:pt x="1565" y="1320"/>
                    </a:lnTo>
                    <a:lnTo>
                      <a:pt x="1646" y="1184"/>
                    </a:lnTo>
                    <a:lnTo>
                      <a:pt x="1674" y="1102"/>
                    </a:lnTo>
                    <a:lnTo>
                      <a:pt x="1687" y="1021"/>
                    </a:lnTo>
                    <a:lnTo>
                      <a:pt x="1701" y="939"/>
                    </a:lnTo>
                    <a:lnTo>
                      <a:pt x="1701" y="844"/>
                    </a:lnTo>
                    <a:lnTo>
                      <a:pt x="1701" y="762"/>
                    </a:lnTo>
                    <a:lnTo>
                      <a:pt x="1687" y="681"/>
                    </a:lnTo>
                    <a:lnTo>
                      <a:pt x="1674" y="599"/>
                    </a:lnTo>
                    <a:lnTo>
                      <a:pt x="1646" y="517"/>
                    </a:lnTo>
                    <a:lnTo>
                      <a:pt x="1565" y="368"/>
                    </a:lnTo>
                    <a:lnTo>
                      <a:pt x="1456" y="245"/>
                    </a:lnTo>
                    <a:lnTo>
                      <a:pt x="1334" y="137"/>
                    </a:lnTo>
                    <a:lnTo>
                      <a:pt x="1184" y="55"/>
                    </a:lnTo>
                    <a:lnTo>
                      <a:pt x="1102" y="28"/>
                    </a:lnTo>
                    <a:lnTo>
                      <a:pt x="1021" y="14"/>
                    </a:lnTo>
                    <a:lnTo>
                      <a:pt x="9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1434252" y="1530354"/>
                <a:ext cx="395837" cy="395808"/>
              </a:xfrm>
              <a:custGeom>
                <a:rect b="b" l="l" r="r" t="t"/>
                <a:pathLst>
                  <a:path extrusionOk="0" h="13440" w="13441">
                    <a:moveTo>
                      <a:pt x="6571" y="0"/>
                    </a:moveTo>
                    <a:lnTo>
                      <a:pt x="6408" y="14"/>
                    </a:lnTo>
                    <a:lnTo>
                      <a:pt x="6190" y="28"/>
                    </a:lnTo>
                    <a:lnTo>
                      <a:pt x="5959" y="41"/>
                    </a:lnTo>
                    <a:lnTo>
                      <a:pt x="5646" y="96"/>
                    </a:lnTo>
                    <a:lnTo>
                      <a:pt x="5319" y="150"/>
                    </a:lnTo>
                    <a:lnTo>
                      <a:pt x="5007" y="218"/>
                    </a:lnTo>
                    <a:lnTo>
                      <a:pt x="4707" y="313"/>
                    </a:lnTo>
                    <a:lnTo>
                      <a:pt x="4408" y="409"/>
                    </a:lnTo>
                    <a:lnTo>
                      <a:pt x="4122" y="531"/>
                    </a:lnTo>
                    <a:lnTo>
                      <a:pt x="3837"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61" y="2680"/>
                    </a:lnTo>
                    <a:lnTo>
                      <a:pt x="1307" y="2748"/>
                    </a:lnTo>
                    <a:lnTo>
                      <a:pt x="1266" y="2803"/>
                    </a:lnTo>
                    <a:lnTo>
                      <a:pt x="1252" y="2816"/>
                    </a:lnTo>
                    <a:lnTo>
                      <a:pt x="1116" y="3007"/>
                    </a:lnTo>
                    <a:lnTo>
                      <a:pt x="994" y="3211"/>
                    </a:lnTo>
                    <a:lnTo>
                      <a:pt x="871" y="3415"/>
                    </a:lnTo>
                    <a:lnTo>
                      <a:pt x="763" y="3619"/>
                    </a:lnTo>
                    <a:lnTo>
                      <a:pt x="654" y="3836"/>
                    </a:lnTo>
                    <a:lnTo>
                      <a:pt x="545" y="4054"/>
                    </a:lnTo>
                    <a:lnTo>
                      <a:pt x="463" y="4285"/>
                    </a:lnTo>
                    <a:lnTo>
                      <a:pt x="382" y="4503"/>
                    </a:lnTo>
                    <a:lnTo>
                      <a:pt x="300" y="4734"/>
                    </a:lnTo>
                    <a:lnTo>
                      <a:pt x="232" y="4965"/>
                    </a:lnTo>
                    <a:lnTo>
                      <a:pt x="178" y="5210"/>
                    </a:lnTo>
                    <a:lnTo>
                      <a:pt x="123" y="5455"/>
                    </a:lnTo>
                    <a:lnTo>
                      <a:pt x="82" y="5700"/>
                    </a:lnTo>
                    <a:lnTo>
                      <a:pt x="42" y="5945"/>
                    </a:lnTo>
                    <a:lnTo>
                      <a:pt x="28" y="6190"/>
                    </a:lnTo>
                    <a:lnTo>
                      <a:pt x="14" y="6448"/>
                    </a:lnTo>
                    <a:lnTo>
                      <a:pt x="1" y="6720"/>
                    </a:lnTo>
                    <a:lnTo>
                      <a:pt x="14" y="7006"/>
                    </a:lnTo>
                    <a:lnTo>
                      <a:pt x="28" y="7278"/>
                    </a:lnTo>
                    <a:lnTo>
                      <a:pt x="55" y="7536"/>
                    </a:lnTo>
                    <a:lnTo>
                      <a:pt x="82" y="7808"/>
                    </a:lnTo>
                    <a:lnTo>
                      <a:pt x="137" y="8067"/>
                    </a:lnTo>
                    <a:lnTo>
                      <a:pt x="191" y="8325"/>
                    </a:lnTo>
                    <a:lnTo>
                      <a:pt x="259" y="8570"/>
                    </a:lnTo>
                    <a:lnTo>
                      <a:pt x="341" y="8829"/>
                    </a:lnTo>
                    <a:lnTo>
                      <a:pt x="422" y="9073"/>
                    </a:lnTo>
                    <a:lnTo>
                      <a:pt x="518" y="9305"/>
                    </a:lnTo>
                    <a:lnTo>
                      <a:pt x="613" y="9549"/>
                    </a:lnTo>
                    <a:lnTo>
                      <a:pt x="735" y="9781"/>
                    </a:lnTo>
                    <a:lnTo>
                      <a:pt x="858" y="9998"/>
                    </a:lnTo>
                    <a:lnTo>
                      <a:pt x="980" y="10216"/>
                    </a:lnTo>
                    <a:lnTo>
                      <a:pt x="1116" y="10434"/>
                    </a:lnTo>
                    <a:lnTo>
                      <a:pt x="1266" y="10638"/>
                    </a:lnTo>
                    <a:lnTo>
                      <a:pt x="1415" y="10842"/>
                    </a:lnTo>
                    <a:lnTo>
                      <a:pt x="1429" y="10869"/>
                    </a:lnTo>
                    <a:lnTo>
                      <a:pt x="1511" y="10964"/>
                    </a:lnTo>
                    <a:lnTo>
                      <a:pt x="1565" y="11032"/>
                    </a:lnTo>
                    <a:lnTo>
                      <a:pt x="1619" y="11100"/>
                    </a:lnTo>
                    <a:lnTo>
                      <a:pt x="1715" y="11209"/>
                    </a:lnTo>
                    <a:lnTo>
                      <a:pt x="1810" y="11304"/>
                    </a:lnTo>
                    <a:lnTo>
                      <a:pt x="1824" y="11318"/>
                    </a:lnTo>
                    <a:lnTo>
                      <a:pt x="2028" y="11522"/>
                    </a:lnTo>
                    <a:lnTo>
                      <a:pt x="2232" y="11726"/>
                    </a:lnTo>
                    <a:lnTo>
                      <a:pt x="2449" y="11916"/>
                    </a:lnTo>
                    <a:lnTo>
                      <a:pt x="2680" y="12093"/>
                    </a:lnTo>
                    <a:lnTo>
                      <a:pt x="2925" y="12270"/>
                    </a:lnTo>
                    <a:lnTo>
                      <a:pt x="3170"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90" y="13426"/>
                    </a:lnTo>
                    <a:lnTo>
                      <a:pt x="6408" y="13440"/>
                    </a:lnTo>
                    <a:lnTo>
                      <a:pt x="6979" y="13440"/>
                    </a:lnTo>
                    <a:lnTo>
                      <a:pt x="7265" y="13426"/>
                    </a:lnTo>
                    <a:lnTo>
                      <a:pt x="7333" y="13413"/>
                    </a:lnTo>
                    <a:lnTo>
                      <a:pt x="7645" y="13385"/>
                    </a:lnTo>
                    <a:lnTo>
                      <a:pt x="7945" y="13331"/>
                    </a:lnTo>
                    <a:lnTo>
                      <a:pt x="8258" y="13263"/>
                    </a:lnTo>
                    <a:lnTo>
                      <a:pt x="8557" y="13195"/>
                    </a:lnTo>
                    <a:lnTo>
                      <a:pt x="8842" y="13100"/>
                    </a:lnTo>
                    <a:lnTo>
                      <a:pt x="9128" y="12991"/>
                    </a:lnTo>
                    <a:lnTo>
                      <a:pt x="9414" y="12882"/>
                    </a:lnTo>
                    <a:lnTo>
                      <a:pt x="9686" y="12760"/>
                    </a:lnTo>
                    <a:lnTo>
                      <a:pt x="9958" y="12610"/>
                    </a:lnTo>
                    <a:lnTo>
                      <a:pt x="10216" y="12460"/>
                    </a:lnTo>
                    <a:lnTo>
                      <a:pt x="10475" y="12297"/>
                    </a:lnTo>
                    <a:lnTo>
                      <a:pt x="10720" y="12134"/>
                    </a:lnTo>
                    <a:lnTo>
                      <a:pt x="10951" y="11944"/>
                    </a:lnTo>
                    <a:lnTo>
                      <a:pt x="11182" y="11753"/>
                    </a:lnTo>
                    <a:lnTo>
                      <a:pt x="11400" y="11549"/>
                    </a:lnTo>
                    <a:lnTo>
                      <a:pt x="11604" y="11331"/>
                    </a:lnTo>
                    <a:lnTo>
                      <a:pt x="11617" y="11318"/>
                    </a:lnTo>
                    <a:lnTo>
                      <a:pt x="11821" y="11100"/>
                    </a:lnTo>
                    <a:lnTo>
                      <a:pt x="11998" y="10883"/>
                    </a:lnTo>
                    <a:lnTo>
                      <a:pt x="12012" y="10869"/>
                    </a:lnTo>
                    <a:lnTo>
                      <a:pt x="12175"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59" y="7808"/>
                    </a:lnTo>
                    <a:lnTo>
                      <a:pt x="13386" y="7550"/>
                    </a:lnTo>
                    <a:lnTo>
                      <a:pt x="13413" y="7278"/>
                    </a:lnTo>
                    <a:lnTo>
                      <a:pt x="13440" y="7006"/>
                    </a:lnTo>
                    <a:lnTo>
                      <a:pt x="13440" y="6720"/>
                    </a:lnTo>
                    <a:lnTo>
                      <a:pt x="13440" y="6448"/>
                    </a:lnTo>
                    <a:lnTo>
                      <a:pt x="13413" y="6190"/>
                    </a:lnTo>
                    <a:lnTo>
                      <a:pt x="13399" y="5945"/>
                    </a:lnTo>
                    <a:lnTo>
                      <a:pt x="13359" y="5700"/>
                    </a:lnTo>
                    <a:lnTo>
                      <a:pt x="13318" y="5455"/>
                    </a:lnTo>
                    <a:lnTo>
                      <a:pt x="13263" y="5210"/>
                    </a:lnTo>
                    <a:lnTo>
                      <a:pt x="13209" y="4965"/>
                    </a:lnTo>
                    <a:lnTo>
                      <a:pt x="13141" y="4734"/>
                    </a:lnTo>
                    <a:lnTo>
                      <a:pt x="13059" y="4503"/>
                    </a:lnTo>
                    <a:lnTo>
                      <a:pt x="12978" y="4285"/>
                    </a:lnTo>
                    <a:lnTo>
                      <a:pt x="12896" y="4054"/>
                    </a:lnTo>
                    <a:lnTo>
                      <a:pt x="12787" y="3836"/>
                    </a:lnTo>
                    <a:lnTo>
                      <a:pt x="12678" y="3619"/>
                    </a:lnTo>
                    <a:lnTo>
                      <a:pt x="12570" y="3415"/>
                    </a:lnTo>
                    <a:lnTo>
                      <a:pt x="12447" y="3211"/>
                    </a:lnTo>
                    <a:lnTo>
                      <a:pt x="12325" y="3007"/>
                    </a:lnTo>
                    <a:lnTo>
                      <a:pt x="12189" y="2816"/>
                    </a:lnTo>
                    <a:lnTo>
                      <a:pt x="12175" y="2789"/>
                    </a:lnTo>
                    <a:lnTo>
                      <a:pt x="11998" y="2571"/>
                    </a:lnTo>
                    <a:lnTo>
                      <a:pt x="11821" y="2340"/>
                    </a:lnTo>
                    <a:lnTo>
                      <a:pt x="11808" y="2327"/>
                    </a:lnTo>
                    <a:lnTo>
                      <a:pt x="11590" y="2095"/>
                    </a:lnTo>
                    <a:lnTo>
                      <a:pt x="11373" y="1878"/>
                    </a:lnTo>
                    <a:lnTo>
                      <a:pt x="11128" y="1660"/>
                    </a:lnTo>
                    <a:lnTo>
                      <a:pt x="10883" y="1456"/>
                    </a:lnTo>
                    <a:lnTo>
                      <a:pt x="10638" y="1266"/>
                    </a:lnTo>
                    <a:lnTo>
                      <a:pt x="10366" y="1089"/>
                    </a:lnTo>
                    <a:lnTo>
                      <a:pt x="10094" y="912"/>
                    </a:lnTo>
                    <a:lnTo>
                      <a:pt x="9822" y="762"/>
                    </a:lnTo>
                    <a:lnTo>
                      <a:pt x="9536" y="626"/>
                    </a:lnTo>
                    <a:lnTo>
                      <a:pt x="9237" y="490"/>
                    </a:lnTo>
                    <a:lnTo>
                      <a:pt x="8938" y="381"/>
                    </a:lnTo>
                    <a:lnTo>
                      <a:pt x="8625" y="273"/>
                    </a:lnTo>
                    <a:lnTo>
                      <a:pt x="8312" y="191"/>
                    </a:lnTo>
                    <a:lnTo>
                      <a:pt x="7985" y="123"/>
                    </a:lnTo>
                    <a:lnTo>
                      <a:pt x="7659" y="68"/>
                    </a:lnTo>
                    <a:lnTo>
                      <a:pt x="7333" y="28"/>
                    </a:lnTo>
                    <a:lnTo>
                      <a:pt x="7265" y="28"/>
                    </a:lnTo>
                    <a:lnTo>
                      <a:pt x="6979" y="14"/>
                    </a:lnTo>
                    <a:lnTo>
                      <a:pt x="67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1524783" y="1624095"/>
                <a:ext cx="214749" cy="214749"/>
              </a:xfrm>
              <a:custGeom>
                <a:rect b="b" l="l" r="r" t="t"/>
                <a:pathLst>
                  <a:path extrusionOk="0" h="7292" w="7292">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1570461" y="1669773"/>
                <a:ext cx="123808" cy="123808"/>
              </a:xfrm>
              <a:custGeom>
                <a:rect b="b" l="l" r="r" t="t"/>
                <a:pathLst>
                  <a:path extrusionOk="0" h="4204" w="4204">
                    <a:moveTo>
                      <a:pt x="2095" y="0"/>
                    </a:moveTo>
                    <a:lnTo>
                      <a:pt x="1878" y="14"/>
                    </a:lnTo>
                    <a:lnTo>
                      <a:pt x="1674" y="41"/>
                    </a:lnTo>
                    <a:lnTo>
                      <a:pt x="1470" y="95"/>
                    </a:lnTo>
                    <a:lnTo>
                      <a:pt x="1279" y="163"/>
                    </a:lnTo>
                    <a:lnTo>
                      <a:pt x="1089" y="245"/>
                    </a:lnTo>
                    <a:lnTo>
                      <a:pt x="926" y="354"/>
                    </a:lnTo>
                    <a:lnTo>
                      <a:pt x="762" y="476"/>
                    </a:lnTo>
                    <a:lnTo>
                      <a:pt x="613" y="612"/>
                    </a:lnTo>
                    <a:lnTo>
                      <a:pt x="477" y="762"/>
                    </a:lnTo>
                    <a:lnTo>
                      <a:pt x="354" y="925"/>
                    </a:lnTo>
                    <a:lnTo>
                      <a:pt x="245" y="1102"/>
                    </a:lnTo>
                    <a:lnTo>
                      <a:pt x="164" y="1279"/>
                    </a:lnTo>
                    <a:lnTo>
                      <a:pt x="82" y="1469"/>
                    </a:lnTo>
                    <a:lnTo>
                      <a:pt x="41" y="1673"/>
                    </a:lnTo>
                    <a:lnTo>
                      <a:pt x="1" y="1877"/>
                    </a:lnTo>
                    <a:lnTo>
                      <a:pt x="1" y="2095"/>
                    </a:lnTo>
                    <a:lnTo>
                      <a:pt x="1" y="2313"/>
                    </a:lnTo>
                    <a:lnTo>
                      <a:pt x="41" y="2517"/>
                    </a:lnTo>
                    <a:lnTo>
                      <a:pt x="82" y="2721"/>
                    </a:lnTo>
                    <a:lnTo>
                      <a:pt x="164" y="2911"/>
                    </a:lnTo>
                    <a:lnTo>
                      <a:pt x="245" y="3102"/>
                    </a:lnTo>
                    <a:lnTo>
                      <a:pt x="354" y="3278"/>
                    </a:lnTo>
                    <a:lnTo>
                      <a:pt x="477" y="3428"/>
                    </a:lnTo>
                    <a:lnTo>
                      <a:pt x="613" y="3578"/>
                    </a:lnTo>
                    <a:lnTo>
                      <a:pt x="762" y="3714"/>
                    </a:lnTo>
                    <a:lnTo>
                      <a:pt x="926" y="3836"/>
                    </a:lnTo>
                    <a:lnTo>
                      <a:pt x="1089" y="3945"/>
                    </a:lnTo>
                    <a:lnTo>
                      <a:pt x="1279" y="4040"/>
                    </a:lnTo>
                    <a:lnTo>
                      <a:pt x="1470" y="4108"/>
                    </a:lnTo>
                    <a:lnTo>
                      <a:pt x="1674" y="4163"/>
                    </a:lnTo>
                    <a:lnTo>
                      <a:pt x="1878" y="4190"/>
                    </a:lnTo>
                    <a:lnTo>
                      <a:pt x="2095" y="4203"/>
                    </a:lnTo>
                    <a:lnTo>
                      <a:pt x="2313" y="4190"/>
                    </a:lnTo>
                    <a:lnTo>
                      <a:pt x="2517" y="4163"/>
                    </a:lnTo>
                    <a:lnTo>
                      <a:pt x="2721" y="4108"/>
                    </a:lnTo>
                    <a:lnTo>
                      <a:pt x="2912" y="4040"/>
                    </a:lnTo>
                    <a:lnTo>
                      <a:pt x="3102" y="3945"/>
                    </a:lnTo>
                    <a:lnTo>
                      <a:pt x="3265" y="3836"/>
                    </a:lnTo>
                    <a:lnTo>
                      <a:pt x="3429" y="3714"/>
                    </a:lnTo>
                    <a:lnTo>
                      <a:pt x="3578" y="3578"/>
                    </a:lnTo>
                    <a:lnTo>
                      <a:pt x="3714" y="3428"/>
                    </a:lnTo>
                    <a:lnTo>
                      <a:pt x="3837" y="3278"/>
                    </a:lnTo>
                    <a:lnTo>
                      <a:pt x="3945" y="3102"/>
                    </a:lnTo>
                    <a:lnTo>
                      <a:pt x="4027" y="2911"/>
                    </a:lnTo>
                    <a:lnTo>
                      <a:pt x="4109" y="2721"/>
                    </a:lnTo>
                    <a:lnTo>
                      <a:pt x="4149" y="2517"/>
                    </a:lnTo>
                    <a:lnTo>
                      <a:pt x="4190" y="2313"/>
                    </a:lnTo>
                    <a:lnTo>
                      <a:pt x="4204" y="2095"/>
                    </a:lnTo>
                    <a:lnTo>
                      <a:pt x="4190" y="1877"/>
                    </a:lnTo>
                    <a:lnTo>
                      <a:pt x="4149" y="1673"/>
                    </a:lnTo>
                    <a:lnTo>
                      <a:pt x="4109" y="1469"/>
                    </a:lnTo>
                    <a:lnTo>
                      <a:pt x="4027" y="1279"/>
                    </a:lnTo>
                    <a:lnTo>
                      <a:pt x="3945" y="1102"/>
                    </a:lnTo>
                    <a:lnTo>
                      <a:pt x="3837" y="925"/>
                    </a:lnTo>
                    <a:lnTo>
                      <a:pt x="3714" y="762"/>
                    </a:lnTo>
                    <a:lnTo>
                      <a:pt x="3578" y="612"/>
                    </a:lnTo>
                    <a:lnTo>
                      <a:pt x="3429" y="476"/>
                    </a:lnTo>
                    <a:lnTo>
                      <a:pt x="3265" y="354"/>
                    </a:lnTo>
                    <a:lnTo>
                      <a:pt x="3102" y="245"/>
                    </a:lnTo>
                    <a:lnTo>
                      <a:pt x="2912" y="163"/>
                    </a:lnTo>
                    <a:lnTo>
                      <a:pt x="2721" y="95"/>
                    </a:lnTo>
                    <a:lnTo>
                      <a:pt x="2517" y="41"/>
                    </a:lnTo>
                    <a:lnTo>
                      <a:pt x="2313" y="14"/>
                    </a:lnTo>
                    <a:lnTo>
                      <a:pt x="20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1606920" y="1706615"/>
                <a:ext cx="50507" cy="50094"/>
              </a:xfrm>
              <a:custGeom>
                <a:rect b="b" l="l" r="r" t="t"/>
                <a:pathLst>
                  <a:path extrusionOk="0" h="1701" w="1715">
                    <a:moveTo>
                      <a:pt x="776" y="1"/>
                    </a:moveTo>
                    <a:lnTo>
                      <a:pt x="681" y="14"/>
                    </a:lnTo>
                    <a:lnTo>
                      <a:pt x="599" y="28"/>
                    </a:lnTo>
                    <a:lnTo>
                      <a:pt x="531" y="55"/>
                    </a:lnTo>
                    <a:lnTo>
                      <a:pt x="381" y="137"/>
                    </a:lnTo>
                    <a:lnTo>
                      <a:pt x="259" y="245"/>
                    </a:lnTo>
                    <a:lnTo>
                      <a:pt x="150" y="368"/>
                    </a:lnTo>
                    <a:lnTo>
                      <a:pt x="69" y="517"/>
                    </a:lnTo>
                    <a:lnTo>
                      <a:pt x="41" y="599"/>
                    </a:lnTo>
                    <a:lnTo>
                      <a:pt x="28" y="681"/>
                    </a:lnTo>
                    <a:lnTo>
                      <a:pt x="14" y="762"/>
                    </a:lnTo>
                    <a:lnTo>
                      <a:pt x="0" y="844"/>
                    </a:lnTo>
                    <a:lnTo>
                      <a:pt x="14" y="939"/>
                    </a:lnTo>
                    <a:lnTo>
                      <a:pt x="28" y="1021"/>
                    </a:lnTo>
                    <a:lnTo>
                      <a:pt x="41" y="1102"/>
                    </a:lnTo>
                    <a:lnTo>
                      <a:pt x="69" y="1184"/>
                    </a:lnTo>
                    <a:lnTo>
                      <a:pt x="150" y="1320"/>
                    </a:lnTo>
                    <a:lnTo>
                      <a:pt x="259" y="1456"/>
                    </a:lnTo>
                    <a:lnTo>
                      <a:pt x="381" y="1551"/>
                    </a:lnTo>
                    <a:lnTo>
                      <a:pt x="531" y="1633"/>
                    </a:lnTo>
                    <a:lnTo>
                      <a:pt x="599" y="1660"/>
                    </a:lnTo>
                    <a:lnTo>
                      <a:pt x="681" y="1687"/>
                    </a:lnTo>
                    <a:lnTo>
                      <a:pt x="776" y="1701"/>
                    </a:lnTo>
                    <a:lnTo>
                      <a:pt x="939" y="1701"/>
                    </a:lnTo>
                    <a:lnTo>
                      <a:pt x="1034" y="1687"/>
                    </a:lnTo>
                    <a:lnTo>
                      <a:pt x="1116" y="1660"/>
                    </a:lnTo>
                    <a:lnTo>
                      <a:pt x="1184" y="1633"/>
                    </a:lnTo>
                    <a:lnTo>
                      <a:pt x="1334" y="1551"/>
                    </a:lnTo>
                    <a:lnTo>
                      <a:pt x="1456" y="1456"/>
                    </a:lnTo>
                    <a:lnTo>
                      <a:pt x="1565" y="1320"/>
                    </a:lnTo>
                    <a:lnTo>
                      <a:pt x="1646" y="1184"/>
                    </a:lnTo>
                    <a:lnTo>
                      <a:pt x="1674" y="1102"/>
                    </a:lnTo>
                    <a:lnTo>
                      <a:pt x="1687" y="1021"/>
                    </a:lnTo>
                    <a:lnTo>
                      <a:pt x="1701" y="939"/>
                    </a:lnTo>
                    <a:lnTo>
                      <a:pt x="1714" y="844"/>
                    </a:lnTo>
                    <a:lnTo>
                      <a:pt x="1701" y="762"/>
                    </a:lnTo>
                    <a:lnTo>
                      <a:pt x="1687" y="681"/>
                    </a:lnTo>
                    <a:lnTo>
                      <a:pt x="1674" y="599"/>
                    </a:lnTo>
                    <a:lnTo>
                      <a:pt x="1646" y="517"/>
                    </a:lnTo>
                    <a:lnTo>
                      <a:pt x="1565" y="368"/>
                    </a:lnTo>
                    <a:lnTo>
                      <a:pt x="1456" y="245"/>
                    </a:lnTo>
                    <a:lnTo>
                      <a:pt x="1334" y="137"/>
                    </a:lnTo>
                    <a:lnTo>
                      <a:pt x="1184" y="55"/>
                    </a:lnTo>
                    <a:lnTo>
                      <a:pt x="1116" y="28"/>
                    </a:lnTo>
                    <a:lnTo>
                      <a:pt x="1034" y="14"/>
                    </a:lnTo>
                    <a:lnTo>
                      <a:pt x="9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586989" y="4500406"/>
                <a:ext cx="1581170" cy="231565"/>
              </a:xfrm>
              <a:custGeom>
                <a:rect b="b" l="l" r="r" t="t"/>
                <a:pathLst>
                  <a:path extrusionOk="0" h="7863" w="5369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1289237" y="4091810"/>
                <a:ext cx="974294" cy="530012"/>
              </a:xfrm>
              <a:custGeom>
                <a:rect b="b" l="l" r="r" t="t"/>
                <a:pathLst>
                  <a:path extrusionOk="0" h="17997" w="33083">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1316067" y="4540459"/>
                <a:ext cx="146661" cy="107404"/>
              </a:xfrm>
              <a:custGeom>
                <a:rect b="b" l="l" r="r" t="t"/>
                <a:pathLst>
                  <a:path extrusionOk="0" h="3647" w="498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a:off x="1429451" y="4518430"/>
                <a:ext cx="74155" cy="135441"/>
              </a:xfrm>
              <a:custGeom>
                <a:rect b="b" l="l" r="r" t="t"/>
                <a:pathLst>
                  <a:path extrusionOk="0" h="4599" w="2518">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1060495" y="4451135"/>
                <a:ext cx="355373" cy="256009"/>
              </a:xfrm>
              <a:custGeom>
                <a:rect b="b" l="l" r="r" t="t"/>
                <a:pathLst>
                  <a:path extrusionOk="0" h="8693" w="12067">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a:off x="478022" y="4091810"/>
                <a:ext cx="974677" cy="530012"/>
              </a:xfrm>
              <a:custGeom>
                <a:rect b="b" l="l" r="r" t="t"/>
                <a:pathLst>
                  <a:path extrusionOk="0" h="17997" w="33096">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1278812" y="4540459"/>
                <a:ext cx="146661" cy="107404"/>
              </a:xfrm>
              <a:custGeom>
                <a:rect b="b" l="l" r="r" t="t"/>
                <a:pathLst>
                  <a:path extrusionOk="0" h="3647" w="498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1238376" y="4518430"/>
                <a:ext cx="73713" cy="135441"/>
              </a:xfrm>
              <a:custGeom>
                <a:rect b="b" l="l" r="r" t="t"/>
                <a:pathLst>
                  <a:path extrusionOk="0" h="4599" w="2503">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1325697" y="4451135"/>
                <a:ext cx="355344" cy="256009"/>
              </a:xfrm>
              <a:custGeom>
                <a:rect b="b" l="l" r="r" t="t"/>
                <a:pathLst>
                  <a:path extrusionOk="0" h="8693" w="12066">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1031250" y="3196456"/>
                <a:ext cx="642982" cy="1102461"/>
              </a:xfrm>
              <a:custGeom>
                <a:rect b="b" l="l" r="r" t="t"/>
                <a:pathLst>
                  <a:path extrusionOk="0" h="37435" w="21833">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1193493" y="2748190"/>
                <a:ext cx="303276" cy="233568"/>
              </a:xfrm>
              <a:custGeom>
                <a:rect b="b" l="l" r="r" t="t"/>
                <a:pathLst>
                  <a:path extrusionOk="0" h="7931" w="10298">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1185071" y="3003349"/>
                <a:ext cx="66528" cy="97391"/>
              </a:xfrm>
              <a:custGeom>
                <a:rect b="b" l="l" r="r" t="t"/>
                <a:pathLst>
                  <a:path extrusionOk="0" h="3307" w="2259">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1209927" y="3027793"/>
                <a:ext cx="37667" cy="55719"/>
              </a:xfrm>
              <a:custGeom>
                <a:rect b="b" l="l" r="r" t="t"/>
                <a:pathLst>
                  <a:path extrusionOk="0" h="1892" w="1279">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1205509" y="3048232"/>
                <a:ext cx="32071" cy="14048"/>
              </a:xfrm>
              <a:custGeom>
                <a:rect b="b" l="l" r="r" t="t"/>
                <a:pathLst>
                  <a:path extrusionOk="0" h="477" w="1089">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1437050" y="3003349"/>
                <a:ext cx="66940" cy="97391"/>
              </a:xfrm>
              <a:custGeom>
                <a:rect b="b" l="l" r="r" t="t"/>
                <a:pathLst>
                  <a:path extrusionOk="0" h="3307" w="2273">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1441467" y="3027793"/>
                <a:ext cx="37696" cy="55719"/>
              </a:xfrm>
              <a:custGeom>
                <a:rect b="b" l="l" r="r" t="t"/>
                <a:pathLst>
                  <a:path extrusionOk="0" h="1892" w="128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1451480" y="3048232"/>
                <a:ext cx="31688" cy="14048"/>
              </a:xfrm>
              <a:custGeom>
                <a:rect b="b" l="l" r="r" t="t"/>
                <a:pathLst>
                  <a:path extrusionOk="0" h="477" w="1076">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1265206" y="3118736"/>
                <a:ext cx="163860" cy="141831"/>
              </a:xfrm>
              <a:custGeom>
                <a:rect b="b" l="l" r="r" t="t"/>
                <a:pathLst>
                  <a:path extrusionOk="0" h="4816" w="5564">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1267208" y="3118736"/>
                <a:ext cx="154671" cy="98981"/>
              </a:xfrm>
              <a:custGeom>
                <a:rect b="b" l="l" r="r" t="t"/>
                <a:pathLst>
                  <a:path extrusionOk="0" h="3361" w="5252">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1215140" y="2894795"/>
                <a:ext cx="255184" cy="304896"/>
              </a:xfrm>
              <a:custGeom>
                <a:rect b="b" l="l" r="r" t="t"/>
                <a:pathLst>
                  <a:path extrusionOk="0" h="10353" w="8665">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a:off x="1245974" y="3062250"/>
                <a:ext cx="48504" cy="24856"/>
              </a:xfrm>
              <a:custGeom>
                <a:rect b="b" l="l" r="r" t="t"/>
                <a:pathLst>
                  <a:path extrusionOk="0" h="844" w="1647">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1397792" y="3062250"/>
                <a:ext cx="48504" cy="24856"/>
              </a:xfrm>
              <a:custGeom>
                <a:rect b="b" l="l" r="r" t="t"/>
                <a:pathLst>
                  <a:path extrusionOk="0" h="844" w="1647">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a:off x="1295657" y="3024995"/>
                <a:ext cx="13635" cy="24473"/>
              </a:xfrm>
              <a:custGeom>
                <a:rect b="b" l="l" r="r" t="t"/>
                <a:pathLst>
                  <a:path extrusionOk="0" h="831" w="463">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1269623" y="2994161"/>
                <a:ext cx="53687" cy="25651"/>
              </a:xfrm>
              <a:custGeom>
                <a:rect b="b" l="l" r="r" t="t"/>
                <a:pathLst>
                  <a:path extrusionOk="0" h="871" w="1823">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a:off x="1389399" y="3024995"/>
                <a:ext cx="13635" cy="24473"/>
              </a:xfrm>
              <a:custGeom>
                <a:rect b="b" l="l" r="r" t="t"/>
                <a:pathLst>
                  <a:path extrusionOk="0" h="831" w="463">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a:off x="1375380" y="2994161"/>
                <a:ext cx="53687" cy="25651"/>
              </a:xfrm>
              <a:custGeom>
                <a:rect b="b" l="l" r="r" t="t"/>
                <a:pathLst>
                  <a:path extrusionOk="0" h="871" w="1823">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1301665" y="3114731"/>
                <a:ext cx="90971" cy="20851"/>
              </a:xfrm>
              <a:custGeom>
                <a:rect b="b" l="l" r="r" t="t"/>
                <a:pathLst>
                  <a:path extrusionOk="0" h="708" w="3089">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1338920" y="3023788"/>
                <a:ext cx="25651" cy="74155"/>
              </a:xfrm>
              <a:custGeom>
                <a:rect b="b" l="l" r="r" t="t"/>
                <a:pathLst>
                  <a:path extrusionOk="0" h="2518" w="871">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1207129" y="2873561"/>
                <a:ext cx="266817" cy="174697"/>
              </a:xfrm>
              <a:custGeom>
                <a:rect b="b" l="l" r="r" t="t"/>
                <a:pathLst>
                  <a:path extrusionOk="0" h="5932" w="906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a:off x="1257195" y="2988536"/>
                <a:ext cx="84963" cy="84963"/>
              </a:xfrm>
              <a:custGeom>
                <a:rect b="b" l="l" r="r" t="t"/>
                <a:pathLst>
                  <a:path extrusionOk="0" h="2885" w="2885">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a:off x="1356944" y="2988536"/>
                <a:ext cx="84963" cy="84963"/>
              </a:xfrm>
              <a:custGeom>
                <a:rect b="b" l="l" r="r" t="t"/>
                <a:pathLst>
                  <a:path extrusionOk="0" h="2885" w="2885">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1336918" y="3024995"/>
                <a:ext cx="25268" cy="8452"/>
              </a:xfrm>
              <a:custGeom>
                <a:rect b="b" l="l" r="r" t="t"/>
                <a:pathLst>
                  <a:path extrusionOk="0" h="287" w="858">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a:off x="1436667" y="2998166"/>
                <a:ext cx="42496" cy="26446"/>
              </a:xfrm>
              <a:custGeom>
                <a:rect b="b" l="l" r="r" t="t"/>
                <a:pathLst>
                  <a:path extrusionOk="0" h="898" w="1443">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1212312" y="2998166"/>
                <a:ext cx="50919" cy="26446"/>
              </a:xfrm>
              <a:custGeom>
                <a:rect b="b" l="l" r="r" t="t"/>
                <a:pathLst>
                  <a:path extrusionOk="0" h="898" w="1729">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857786" y="3259333"/>
                <a:ext cx="410651" cy="1028365"/>
              </a:xfrm>
              <a:custGeom>
                <a:rect b="b" l="l" r="r" t="t"/>
                <a:pathLst>
                  <a:path extrusionOk="0" h="34919" w="13944">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a:off x="1444265" y="3259333"/>
                <a:ext cx="410651" cy="1028365"/>
              </a:xfrm>
              <a:custGeom>
                <a:rect b="b" l="l" r="r" t="t"/>
                <a:pathLst>
                  <a:path extrusionOk="0" h="34919" w="13944">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a:off x="967166" y="3914341"/>
                <a:ext cx="807224" cy="427054"/>
              </a:xfrm>
              <a:custGeom>
                <a:rect b="b" l="l" r="r" t="t"/>
                <a:pathLst>
                  <a:path extrusionOk="0" h="14501" w="2741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a:off x="1732704" y="2931667"/>
                <a:ext cx="297268" cy="297268"/>
              </a:xfrm>
              <a:custGeom>
                <a:rect b="b" l="l" r="r" t="t"/>
                <a:pathLst>
                  <a:path extrusionOk="0" h="10094" w="10094">
                    <a:moveTo>
                      <a:pt x="9808" y="0"/>
                    </a:moveTo>
                    <a:lnTo>
                      <a:pt x="9767" y="14"/>
                    </a:lnTo>
                    <a:lnTo>
                      <a:pt x="9727" y="27"/>
                    </a:lnTo>
                    <a:lnTo>
                      <a:pt x="9686" y="68"/>
                    </a:lnTo>
                    <a:lnTo>
                      <a:pt x="69" y="9685"/>
                    </a:lnTo>
                    <a:lnTo>
                      <a:pt x="28" y="9726"/>
                    </a:lnTo>
                    <a:lnTo>
                      <a:pt x="14" y="9767"/>
                    </a:lnTo>
                    <a:lnTo>
                      <a:pt x="1" y="9808"/>
                    </a:lnTo>
                    <a:lnTo>
                      <a:pt x="1" y="9848"/>
                    </a:lnTo>
                    <a:lnTo>
                      <a:pt x="1" y="9903"/>
                    </a:lnTo>
                    <a:lnTo>
                      <a:pt x="14" y="9944"/>
                    </a:lnTo>
                    <a:lnTo>
                      <a:pt x="28" y="9984"/>
                    </a:lnTo>
                    <a:lnTo>
                      <a:pt x="69" y="10025"/>
                    </a:lnTo>
                    <a:lnTo>
                      <a:pt x="96" y="10052"/>
                    </a:lnTo>
                    <a:lnTo>
                      <a:pt x="137" y="10066"/>
                    </a:lnTo>
                    <a:lnTo>
                      <a:pt x="191" y="10080"/>
                    </a:lnTo>
                    <a:lnTo>
                      <a:pt x="232" y="10093"/>
                    </a:lnTo>
                    <a:lnTo>
                      <a:pt x="273" y="10080"/>
                    </a:lnTo>
                    <a:lnTo>
                      <a:pt x="327" y="10066"/>
                    </a:lnTo>
                    <a:lnTo>
                      <a:pt x="368" y="10052"/>
                    </a:lnTo>
                    <a:lnTo>
                      <a:pt x="395" y="10025"/>
                    </a:lnTo>
                    <a:lnTo>
                      <a:pt x="10026" y="395"/>
                    </a:lnTo>
                    <a:lnTo>
                      <a:pt x="10053" y="367"/>
                    </a:lnTo>
                    <a:lnTo>
                      <a:pt x="10067" y="327"/>
                    </a:lnTo>
                    <a:lnTo>
                      <a:pt x="10080" y="272"/>
                    </a:lnTo>
                    <a:lnTo>
                      <a:pt x="10094" y="231"/>
                    </a:lnTo>
                    <a:lnTo>
                      <a:pt x="10080" y="191"/>
                    </a:lnTo>
                    <a:lnTo>
                      <a:pt x="10067" y="136"/>
                    </a:lnTo>
                    <a:lnTo>
                      <a:pt x="10053" y="95"/>
                    </a:lnTo>
                    <a:lnTo>
                      <a:pt x="10026" y="68"/>
                    </a:lnTo>
                    <a:lnTo>
                      <a:pt x="9985" y="27"/>
                    </a:lnTo>
                    <a:lnTo>
                      <a:pt x="9944" y="14"/>
                    </a:lnTo>
                    <a:lnTo>
                      <a:pt x="99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a:off x="1833660" y="3070673"/>
                <a:ext cx="54512" cy="54512"/>
              </a:xfrm>
              <a:custGeom>
                <a:rect b="b" l="l" r="r" t="t"/>
                <a:pathLst>
                  <a:path extrusionOk="0" h="1851" w="1851">
                    <a:moveTo>
                      <a:pt x="830" y="0"/>
                    </a:moveTo>
                    <a:lnTo>
                      <a:pt x="735" y="14"/>
                    </a:lnTo>
                    <a:lnTo>
                      <a:pt x="640" y="41"/>
                    </a:lnTo>
                    <a:lnTo>
                      <a:pt x="558" y="68"/>
                    </a:lnTo>
                    <a:lnTo>
                      <a:pt x="477" y="109"/>
                    </a:lnTo>
                    <a:lnTo>
                      <a:pt x="409" y="150"/>
                    </a:lnTo>
                    <a:lnTo>
                      <a:pt x="327" y="204"/>
                    </a:lnTo>
                    <a:lnTo>
                      <a:pt x="259" y="259"/>
                    </a:lnTo>
                    <a:lnTo>
                      <a:pt x="205" y="327"/>
                    </a:lnTo>
                    <a:lnTo>
                      <a:pt x="150" y="408"/>
                    </a:lnTo>
                    <a:lnTo>
                      <a:pt x="109" y="476"/>
                    </a:lnTo>
                    <a:lnTo>
                      <a:pt x="69" y="558"/>
                    </a:lnTo>
                    <a:lnTo>
                      <a:pt x="41" y="640"/>
                    </a:lnTo>
                    <a:lnTo>
                      <a:pt x="14" y="735"/>
                    </a:lnTo>
                    <a:lnTo>
                      <a:pt x="1" y="830"/>
                    </a:lnTo>
                    <a:lnTo>
                      <a:pt x="1" y="925"/>
                    </a:lnTo>
                    <a:lnTo>
                      <a:pt x="1" y="1020"/>
                    </a:lnTo>
                    <a:lnTo>
                      <a:pt x="14" y="1102"/>
                    </a:lnTo>
                    <a:lnTo>
                      <a:pt x="41" y="1197"/>
                    </a:lnTo>
                    <a:lnTo>
                      <a:pt x="69" y="1279"/>
                    </a:lnTo>
                    <a:lnTo>
                      <a:pt x="109" y="1360"/>
                    </a:lnTo>
                    <a:lnTo>
                      <a:pt x="150" y="1442"/>
                    </a:lnTo>
                    <a:lnTo>
                      <a:pt x="205" y="1510"/>
                    </a:lnTo>
                    <a:lnTo>
                      <a:pt x="259" y="1578"/>
                    </a:lnTo>
                    <a:lnTo>
                      <a:pt x="327" y="1632"/>
                    </a:lnTo>
                    <a:lnTo>
                      <a:pt x="409" y="1687"/>
                    </a:lnTo>
                    <a:lnTo>
                      <a:pt x="477" y="1728"/>
                    </a:lnTo>
                    <a:lnTo>
                      <a:pt x="558" y="1769"/>
                    </a:lnTo>
                    <a:lnTo>
                      <a:pt x="640" y="1809"/>
                    </a:lnTo>
                    <a:lnTo>
                      <a:pt x="735" y="1823"/>
                    </a:lnTo>
                    <a:lnTo>
                      <a:pt x="830" y="1837"/>
                    </a:lnTo>
                    <a:lnTo>
                      <a:pt x="926" y="1850"/>
                    </a:lnTo>
                    <a:lnTo>
                      <a:pt x="1021" y="1837"/>
                    </a:lnTo>
                    <a:lnTo>
                      <a:pt x="1102" y="1823"/>
                    </a:lnTo>
                    <a:lnTo>
                      <a:pt x="1198" y="1809"/>
                    </a:lnTo>
                    <a:lnTo>
                      <a:pt x="1279" y="1769"/>
                    </a:lnTo>
                    <a:lnTo>
                      <a:pt x="1361" y="1728"/>
                    </a:lnTo>
                    <a:lnTo>
                      <a:pt x="1442" y="1687"/>
                    </a:lnTo>
                    <a:lnTo>
                      <a:pt x="1510" y="1632"/>
                    </a:lnTo>
                    <a:lnTo>
                      <a:pt x="1578" y="1578"/>
                    </a:lnTo>
                    <a:lnTo>
                      <a:pt x="1633" y="1510"/>
                    </a:lnTo>
                    <a:lnTo>
                      <a:pt x="1687" y="1442"/>
                    </a:lnTo>
                    <a:lnTo>
                      <a:pt x="1728" y="1360"/>
                    </a:lnTo>
                    <a:lnTo>
                      <a:pt x="1769" y="1279"/>
                    </a:lnTo>
                    <a:lnTo>
                      <a:pt x="1810" y="1197"/>
                    </a:lnTo>
                    <a:lnTo>
                      <a:pt x="1823" y="1102"/>
                    </a:lnTo>
                    <a:lnTo>
                      <a:pt x="1837" y="1020"/>
                    </a:lnTo>
                    <a:lnTo>
                      <a:pt x="1851" y="925"/>
                    </a:lnTo>
                    <a:lnTo>
                      <a:pt x="1837" y="830"/>
                    </a:lnTo>
                    <a:lnTo>
                      <a:pt x="1823" y="735"/>
                    </a:lnTo>
                    <a:lnTo>
                      <a:pt x="1810" y="640"/>
                    </a:lnTo>
                    <a:lnTo>
                      <a:pt x="1769" y="558"/>
                    </a:lnTo>
                    <a:lnTo>
                      <a:pt x="1728" y="476"/>
                    </a:lnTo>
                    <a:lnTo>
                      <a:pt x="1687" y="408"/>
                    </a:lnTo>
                    <a:lnTo>
                      <a:pt x="1633" y="327"/>
                    </a:lnTo>
                    <a:lnTo>
                      <a:pt x="1578" y="259"/>
                    </a:lnTo>
                    <a:lnTo>
                      <a:pt x="1510" y="204"/>
                    </a:lnTo>
                    <a:lnTo>
                      <a:pt x="1442" y="150"/>
                    </a:lnTo>
                    <a:lnTo>
                      <a:pt x="1361" y="109"/>
                    </a:lnTo>
                    <a:lnTo>
                      <a:pt x="1279" y="68"/>
                    </a:lnTo>
                    <a:lnTo>
                      <a:pt x="1198" y="41"/>
                    </a:lnTo>
                    <a:lnTo>
                      <a:pt x="1102" y="14"/>
                    </a:lnTo>
                    <a:lnTo>
                      <a:pt x="10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a:off x="1907787" y="2710523"/>
                <a:ext cx="330105" cy="330105"/>
              </a:xfrm>
              <a:custGeom>
                <a:rect b="b" l="l" r="r" t="t"/>
                <a:pathLst>
                  <a:path extrusionOk="0" h="11209" w="11209">
                    <a:moveTo>
                      <a:pt x="5604" y="1"/>
                    </a:moveTo>
                    <a:lnTo>
                      <a:pt x="5319" y="14"/>
                    </a:lnTo>
                    <a:lnTo>
                      <a:pt x="5033" y="28"/>
                    </a:lnTo>
                    <a:lnTo>
                      <a:pt x="4747" y="69"/>
                    </a:lnTo>
                    <a:lnTo>
                      <a:pt x="4475" y="109"/>
                    </a:lnTo>
                    <a:lnTo>
                      <a:pt x="4203" y="177"/>
                    </a:lnTo>
                    <a:lnTo>
                      <a:pt x="3945" y="259"/>
                    </a:lnTo>
                    <a:lnTo>
                      <a:pt x="3686" y="341"/>
                    </a:lnTo>
                    <a:lnTo>
                      <a:pt x="3428" y="436"/>
                    </a:lnTo>
                    <a:lnTo>
                      <a:pt x="3183" y="558"/>
                    </a:lnTo>
                    <a:lnTo>
                      <a:pt x="2938" y="681"/>
                    </a:lnTo>
                    <a:lnTo>
                      <a:pt x="2707" y="817"/>
                    </a:lnTo>
                    <a:lnTo>
                      <a:pt x="2476" y="953"/>
                    </a:lnTo>
                    <a:lnTo>
                      <a:pt x="2258" y="1116"/>
                    </a:lnTo>
                    <a:lnTo>
                      <a:pt x="2040" y="1279"/>
                    </a:lnTo>
                    <a:lnTo>
                      <a:pt x="1836" y="1456"/>
                    </a:lnTo>
                    <a:lnTo>
                      <a:pt x="1646" y="1646"/>
                    </a:lnTo>
                    <a:lnTo>
                      <a:pt x="1456" y="1837"/>
                    </a:lnTo>
                    <a:lnTo>
                      <a:pt x="1279" y="2041"/>
                    </a:lnTo>
                    <a:lnTo>
                      <a:pt x="1115" y="2245"/>
                    </a:lnTo>
                    <a:lnTo>
                      <a:pt x="966" y="2476"/>
                    </a:lnTo>
                    <a:lnTo>
                      <a:pt x="816" y="2694"/>
                    </a:lnTo>
                    <a:lnTo>
                      <a:pt x="680" y="2939"/>
                    </a:lnTo>
                    <a:lnTo>
                      <a:pt x="558" y="3170"/>
                    </a:lnTo>
                    <a:lnTo>
                      <a:pt x="449" y="3428"/>
                    </a:lnTo>
                    <a:lnTo>
                      <a:pt x="340" y="3673"/>
                    </a:lnTo>
                    <a:lnTo>
                      <a:pt x="258" y="3932"/>
                    </a:lnTo>
                    <a:lnTo>
                      <a:pt x="177" y="4204"/>
                    </a:lnTo>
                    <a:lnTo>
                      <a:pt x="122" y="4476"/>
                    </a:lnTo>
                    <a:lnTo>
                      <a:pt x="68" y="4748"/>
                    </a:lnTo>
                    <a:lnTo>
                      <a:pt x="41" y="5033"/>
                    </a:lnTo>
                    <a:lnTo>
                      <a:pt x="14" y="5319"/>
                    </a:lnTo>
                    <a:lnTo>
                      <a:pt x="0" y="5605"/>
                    </a:lnTo>
                    <a:lnTo>
                      <a:pt x="14" y="5890"/>
                    </a:lnTo>
                    <a:lnTo>
                      <a:pt x="41" y="6176"/>
                    </a:lnTo>
                    <a:lnTo>
                      <a:pt x="68" y="6462"/>
                    </a:lnTo>
                    <a:lnTo>
                      <a:pt x="122" y="6734"/>
                    </a:lnTo>
                    <a:lnTo>
                      <a:pt x="177" y="7006"/>
                    </a:lnTo>
                    <a:lnTo>
                      <a:pt x="258" y="7264"/>
                    </a:lnTo>
                    <a:lnTo>
                      <a:pt x="340" y="7523"/>
                    </a:lnTo>
                    <a:lnTo>
                      <a:pt x="449" y="7781"/>
                    </a:lnTo>
                    <a:lnTo>
                      <a:pt x="558" y="8026"/>
                    </a:lnTo>
                    <a:lnTo>
                      <a:pt x="680" y="8271"/>
                    </a:lnTo>
                    <a:lnTo>
                      <a:pt x="816" y="8502"/>
                    </a:lnTo>
                    <a:lnTo>
                      <a:pt x="966" y="8733"/>
                    </a:lnTo>
                    <a:lnTo>
                      <a:pt x="1115" y="8951"/>
                    </a:lnTo>
                    <a:lnTo>
                      <a:pt x="1279" y="9169"/>
                    </a:lnTo>
                    <a:lnTo>
                      <a:pt x="1456" y="9373"/>
                    </a:lnTo>
                    <a:lnTo>
                      <a:pt x="1646" y="9563"/>
                    </a:lnTo>
                    <a:lnTo>
                      <a:pt x="1836" y="9754"/>
                    </a:lnTo>
                    <a:lnTo>
                      <a:pt x="2040" y="9930"/>
                    </a:lnTo>
                    <a:lnTo>
                      <a:pt x="2258" y="10094"/>
                    </a:lnTo>
                    <a:lnTo>
                      <a:pt x="2476" y="10243"/>
                    </a:lnTo>
                    <a:lnTo>
                      <a:pt x="2707" y="10393"/>
                    </a:lnTo>
                    <a:lnTo>
                      <a:pt x="2938" y="10529"/>
                    </a:lnTo>
                    <a:lnTo>
                      <a:pt x="3183" y="10651"/>
                    </a:lnTo>
                    <a:lnTo>
                      <a:pt x="3428" y="10760"/>
                    </a:lnTo>
                    <a:lnTo>
                      <a:pt x="3686" y="10869"/>
                    </a:lnTo>
                    <a:lnTo>
                      <a:pt x="3945" y="10951"/>
                    </a:lnTo>
                    <a:lnTo>
                      <a:pt x="4203" y="11032"/>
                    </a:lnTo>
                    <a:lnTo>
                      <a:pt x="4475" y="11087"/>
                    </a:lnTo>
                    <a:lnTo>
                      <a:pt x="4747" y="11141"/>
                    </a:lnTo>
                    <a:lnTo>
                      <a:pt x="5033" y="11168"/>
                    </a:lnTo>
                    <a:lnTo>
                      <a:pt x="5319" y="11195"/>
                    </a:lnTo>
                    <a:lnTo>
                      <a:pt x="5604" y="11209"/>
                    </a:lnTo>
                    <a:lnTo>
                      <a:pt x="5890" y="11195"/>
                    </a:lnTo>
                    <a:lnTo>
                      <a:pt x="6176" y="11168"/>
                    </a:lnTo>
                    <a:lnTo>
                      <a:pt x="6461" y="11141"/>
                    </a:lnTo>
                    <a:lnTo>
                      <a:pt x="6733" y="11087"/>
                    </a:lnTo>
                    <a:lnTo>
                      <a:pt x="7005" y="11032"/>
                    </a:lnTo>
                    <a:lnTo>
                      <a:pt x="7277" y="10951"/>
                    </a:lnTo>
                    <a:lnTo>
                      <a:pt x="7536" y="10869"/>
                    </a:lnTo>
                    <a:lnTo>
                      <a:pt x="7781" y="10760"/>
                    </a:lnTo>
                    <a:lnTo>
                      <a:pt x="8039" y="10651"/>
                    </a:lnTo>
                    <a:lnTo>
                      <a:pt x="8270" y="10529"/>
                    </a:lnTo>
                    <a:lnTo>
                      <a:pt x="8515" y="10393"/>
                    </a:lnTo>
                    <a:lnTo>
                      <a:pt x="8733" y="10243"/>
                    </a:lnTo>
                    <a:lnTo>
                      <a:pt x="8951" y="10094"/>
                    </a:lnTo>
                    <a:lnTo>
                      <a:pt x="9168" y="9930"/>
                    </a:lnTo>
                    <a:lnTo>
                      <a:pt x="9372" y="9754"/>
                    </a:lnTo>
                    <a:lnTo>
                      <a:pt x="9563" y="9563"/>
                    </a:lnTo>
                    <a:lnTo>
                      <a:pt x="9753" y="9373"/>
                    </a:lnTo>
                    <a:lnTo>
                      <a:pt x="9930" y="9169"/>
                    </a:lnTo>
                    <a:lnTo>
                      <a:pt x="10093" y="8951"/>
                    </a:lnTo>
                    <a:lnTo>
                      <a:pt x="10256" y="8733"/>
                    </a:lnTo>
                    <a:lnTo>
                      <a:pt x="10392" y="8502"/>
                    </a:lnTo>
                    <a:lnTo>
                      <a:pt x="10528" y="8271"/>
                    </a:lnTo>
                    <a:lnTo>
                      <a:pt x="10651" y="8026"/>
                    </a:lnTo>
                    <a:lnTo>
                      <a:pt x="10773" y="7781"/>
                    </a:lnTo>
                    <a:lnTo>
                      <a:pt x="10869" y="7523"/>
                    </a:lnTo>
                    <a:lnTo>
                      <a:pt x="10950" y="7264"/>
                    </a:lnTo>
                    <a:lnTo>
                      <a:pt x="11032" y="7006"/>
                    </a:lnTo>
                    <a:lnTo>
                      <a:pt x="11100" y="6734"/>
                    </a:lnTo>
                    <a:lnTo>
                      <a:pt x="11141" y="6462"/>
                    </a:lnTo>
                    <a:lnTo>
                      <a:pt x="11181" y="6176"/>
                    </a:lnTo>
                    <a:lnTo>
                      <a:pt x="11195" y="5890"/>
                    </a:lnTo>
                    <a:lnTo>
                      <a:pt x="11209" y="5605"/>
                    </a:lnTo>
                    <a:lnTo>
                      <a:pt x="11195" y="5319"/>
                    </a:lnTo>
                    <a:lnTo>
                      <a:pt x="11181" y="5033"/>
                    </a:lnTo>
                    <a:lnTo>
                      <a:pt x="11141" y="4748"/>
                    </a:lnTo>
                    <a:lnTo>
                      <a:pt x="11100" y="4476"/>
                    </a:lnTo>
                    <a:lnTo>
                      <a:pt x="11032" y="4204"/>
                    </a:lnTo>
                    <a:lnTo>
                      <a:pt x="10950" y="3932"/>
                    </a:lnTo>
                    <a:lnTo>
                      <a:pt x="10869" y="3673"/>
                    </a:lnTo>
                    <a:lnTo>
                      <a:pt x="10773" y="3428"/>
                    </a:lnTo>
                    <a:lnTo>
                      <a:pt x="10651" y="3170"/>
                    </a:lnTo>
                    <a:lnTo>
                      <a:pt x="10528" y="2939"/>
                    </a:lnTo>
                    <a:lnTo>
                      <a:pt x="10392" y="2694"/>
                    </a:lnTo>
                    <a:lnTo>
                      <a:pt x="10256" y="2476"/>
                    </a:lnTo>
                    <a:lnTo>
                      <a:pt x="10093" y="2245"/>
                    </a:lnTo>
                    <a:lnTo>
                      <a:pt x="9930" y="2041"/>
                    </a:lnTo>
                    <a:lnTo>
                      <a:pt x="9753" y="1837"/>
                    </a:lnTo>
                    <a:lnTo>
                      <a:pt x="9563" y="1646"/>
                    </a:lnTo>
                    <a:lnTo>
                      <a:pt x="9372" y="1456"/>
                    </a:lnTo>
                    <a:lnTo>
                      <a:pt x="9168" y="1279"/>
                    </a:lnTo>
                    <a:lnTo>
                      <a:pt x="8951" y="1116"/>
                    </a:lnTo>
                    <a:lnTo>
                      <a:pt x="8733" y="953"/>
                    </a:lnTo>
                    <a:lnTo>
                      <a:pt x="8515" y="817"/>
                    </a:lnTo>
                    <a:lnTo>
                      <a:pt x="8270" y="681"/>
                    </a:lnTo>
                    <a:lnTo>
                      <a:pt x="8039" y="558"/>
                    </a:lnTo>
                    <a:lnTo>
                      <a:pt x="7781" y="436"/>
                    </a:lnTo>
                    <a:lnTo>
                      <a:pt x="7536" y="341"/>
                    </a:lnTo>
                    <a:lnTo>
                      <a:pt x="7277" y="259"/>
                    </a:lnTo>
                    <a:lnTo>
                      <a:pt x="7005" y="177"/>
                    </a:lnTo>
                    <a:lnTo>
                      <a:pt x="6733" y="109"/>
                    </a:lnTo>
                    <a:lnTo>
                      <a:pt x="6461" y="69"/>
                    </a:lnTo>
                    <a:lnTo>
                      <a:pt x="6176" y="28"/>
                    </a:lnTo>
                    <a:lnTo>
                      <a:pt x="5890" y="14"/>
                    </a:lnTo>
                    <a:lnTo>
                      <a:pt x="56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a:off x="1974669" y="2779820"/>
                <a:ext cx="189923" cy="190306"/>
              </a:xfrm>
              <a:custGeom>
                <a:rect b="b" l="l" r="r" t="t"/>
                <a:pathLst>
                  <a:path extrusionOk="0" h="6462" w="6449">
                    <a:moveTo>
                      <a:pt x="3320" y="2272"/>
                    </a:moveTo>
                    <a:lnTo>
                      <a:pt x="3415" y="2300"/>
                    </a:lnTo>
                    <a:lnTo>
                      <a:pt x="3510" y="2313"/>
                    </a:lnTo>
                    <a:lnTo>
                      <a:pt x="3592" y="2354"/>
                    </a:lnTo>
                    <a:lnTo>
                      <a:pt x="3687" y="2395"/>
                    </a:lnTo>
                    <a:lnTo>
                      <a:pt x="3755" y="2436"/>
                    </a:lnTo>
                    <a:lnTo>
                      <a:pt x="3837" y="2490"/>
                    </a:lnTo>
                    <a:lnTo>
                      <a:pt x="3905" y="2558"/>
                    </a:lnTo>
                    <a:lnTo>
                      <a:pt x="3959" y="2626"/>
                    </a:lnTo>
                    <a:lnTo>
                      <a:pt x="4027" y="2694"/>
                    </a:lnTo>
                    <a:lnTo>
                      <a:pt x="4068" y="2776"/>
                    </a:lnTo>
                    <a:lnTo>
                      <a:pt x="4109" y="2857"/>
                    </a:lnTo>
                    <a:lnTo>
                      <a:pt x="4136" y="2953"/>
                    </a:lnTo>
                    <a:lnTo>
                      <a:pt x="4163" y="3034"/>
                    </a:lnTo>
                    <a:lnTo>
                      <a:pt x="4177" y="3129"/>
                    </a:lnTo>
                    <a:lnTo>
                      <a:pt x="4190" y="3238"/>
                    </a:lnTo>
                    <a:lnTo>
                      <a:pt x="4177" y="3333"/>
                    </a:lnTo>
                    <a:lnTo>
                      <a:pt x="4163" y="3429"/>
                    </a:lnTo>
                    <a:lnTo>
                      <a:pt x="4136" y="3524"/>
                    </a:lnTo>
                    <a:lnTo>
                      <a:pt x="4109" y="3605"/>
                    </a:lnTo>
                    <a:lnTo>
                      <a:pt x="4068" y="3687"/>
                    </a:lnTo>
                    <a:lnTo>
                      <a:pt x="4027" y="3769"/>
                    </a:lnTo>
                    <a:lnTo>
                      <a:pt x="3959" y="3837"/>
                    </a:lnTo>
                    <a:lnTo>
                      <a:pt x="3905" y="3905"/>
                    </a:lnTo>
                    <a:lnTo>
                      <a:pt x="3837" y="3973"/>
                    </a:lnTo>
                    <a:lnTo>
                      <a:pt x="3755" y="4027"/>
                    </a:lnTo>
                    <a:lnTo>
                      <a:pt x="3687" y="4082"/>
                    </a:lnTo>
                    <a:lnTo>
                      <a:pt x="3592" y="4122"/>
                    </a:lnTo>
                    <a:lnTo>
                      <a:pt x="3510" y="4150"/>
                    </a:lnTo>
                    <a:lnTo>
                      <a:pt x="3415" y="4177"/>
                    </a:lnTo>
                    <a:lnTo>
                      <a:pt x="3320" y="4190"/>
                    </a:lnTo>
                    <a:lnTo>
                      <a:pt x="3129" y="4190"/>
                    </a:lnTo>
                    <a:lnTo>
                      <a:pt x="3034" y="4177"/>
                    </a:lnTo>
                    <a:lnTo>
                      <a:pt x="2939" y="4150"/>
                    </a:lnTo>
                    <a:lnTo>
                      <a:pt x="2857" y="4122"/>
                    </a:lnTo>
                    <a:lnTo>
                      <a:pt x="2762" y="4082"/>
                    </a:lnTo>
                    <a:lnTo>
                      <a:pt x="2694" y="4027"/>
                    </a:lnTo>
                    <a:lnTo>
                      <a:pt x="2612" y="3973"/>
                    </a:lnTo>
                    <a:lnTo>
                      <a:pt x="2544" y="3905"/>
                    </a:lnTo>
                    <a:lnTo>
                      <a:pt x="2490" y="3837"/>
                    </a:lnTo>
                    <a:lnTo>
                      <a:pt x="2436" y="3769"/>
                    </a:lnTo>
                    <a:lnTo>
                      <a:pt x="2381" y="3687"/>
                    </a:lnTo>
                    <a:lnTo>
                      <a:pt x="2340" y="3605"/>
                    </a:lnTo>
                    <a:lnTo>
                      <a:pt x="2313" y="3524"/>
                    </a:lnTo>
                    <a:lnTo>
                      <a:pt x="2286" y="3429"/>
                    </a:lnTo>
                    <a:lnTo>
                      <a:pt x="2272" y="3333"/>
                    </a:lnTo>
                    <a:lnTo>
                      <a:pt x="2259" y="3238"/>
                    </a:lnTo>
                    <a:lnTo>
                      <a:pt x="2272" y="3129"/>
                    </a:lnTo>
                    <a:lnTo>
                      <a:pt x="2286" y="3034"/>
                    </a:lnTo>
                    <a:lnTo>
                      <a:pt x="2313" y="2953"/>
                    </a:lnTo>
                    <a:lnTo>
                      <a:pt x="2340" y="2857"/>
                    </a:lnTo>
                    <a:lnTo>
                      <a:pt x="2381" y="2776"/>
                    </a:lnTo>
                    <a:lnTo>
                      <a:pt x="2436" y="2694"/>
                    </a:lnTo>
                    <a:lnTo>
                      <a:pt x="2490" y="2626"/>
                    </a:lnTo>
                    <a:lnTo>
                      <a:pt x="2544" y="2558"/>
                    </a:lnTo>
                    <a:lnTo>
                      <a:pt x="2612" y="2490"/>
                    </a:lnTo>
                    <a:lnTo>
                      <a:pt x="2694" y="2436"/>
                    </a:lnTo>
                    <a:lnTo>
                      <a:pt x="2762" y="2395"/>
                    </a:lnTo>
                    <a:lnTo>
                      <a:pt x="2857" y="2354"/>
                    </a:lnTo>
                    <a:lnTo>
                      <a:pt x="2939" y="2313"/>
                    </a:lnTo>
                    <a:lnTo>
                      <a:pt x="3034" y="2300"/>
                    </a:lnTo>
                    <a:lnTo>
                      <a:pt x="3129" y="2272"/>
                    </a:lnTo>
                    <a:close/>
                    <a:moveTo>
                      <a:pt x="2612" y="1"/>
                    </a:moveTo>
                    <a:lnTo>
                      <a:pt x="2612" y="967"/>
                    </a:lnTo>
                    <a:lnTo>
                      <a:pt x="2436" y="1021"/>
                    </a:lnTo>
                    <a:lnTo>
                      <a:pt x="2245" y="1089"/>
                    </a:lnTo>
                    <a:lnTo>
                      <a:pt x="2082" y="1171"/>
                    </a:lnTo>
                    <a:lnTo>
                      <a:pt x="1919" y="1279"/>
                    </a:lnTo>
                    <a:lnTo>
                      <a:pt x="1225" y="586"/>
                    </a:lnTo>
                    <a:lnTo>
                      <a:pt x="490" y="1320"/>
                    </a:lnTo>
                    <a:lnTo>
                      <a:pt x="1198" y="2041"/>
                    </a:lnTo>
                    <a:lnTo>
                      <a:pt x="1130" y="2177"/>
                    </a:lnTo>
                    <a:lnTo>
                      <a:pt x="1062" y="2313"/>
                    </a:lnTo>
                    <a:lnTo>
                      <a:pt x="994" y="2463"/>
                    </a:lnTo>
                    <a:lnTo>
                      <a:pt x="953" y="2626"/>
                    </a:lnTo>
                    <a:lnTo>
                      <a:pt x="1" y="2626"/>
                    </a:lnTo>
                    <a:lnTo>
                      <a:pt x="1" y="3673"/>
                    </a:lnTo>
                    <a:lnTo>
                      <a:pt x="912" y="3673"/>
                    </a:lnTo>
                    <a:lnTo>
                      <a:pt x="953" y="3837"/>
                    </a:lnTo>
                    <a:lnTo>
                      <a:pt x="1007" y="4000"/>
                    </a:lnTo>
                    <a:lnTo>
                      <a:pt x="1062" y="4163"/>
                    </a:lnTo>
                    <a:lnTo>
                      <a:pt x="1143" y="4313"/>
                    </a:lnTo>
                    <a:lnTo>
                      <a:pt x="382" y="5074"/>
                    </a:lnTo>
                    <a:lnTo>
                      <a:pt x="1116" y="5823"/>
                    </a:lnTo>
                    <a:lnTo>
                      <a:pt x="1823" y="5115"/>
                    </a:lnTo>
                    <a:lnTo>
                      <a:pt x="2000" y="5238"/>
                    </a:lnTo>
                    <a:lnTo>
                      <a:pt x="2191" y="5347"/>
                    </a:lnTo>
                    <a:lnTo>
                      <a:pt x="2395" y="5442"/>
                    </a:lnTo>
                    <a:lnTo>
                      <a:pt x="2612" y="5510"/>
                    </a:lnTo>
                    <a:lnTo>
                      <a:pt x="2612" y="6462"/>
                    </a:lnTo>
                    <a:lnTo>
                      <a:pt x="3660" y="6462"/>
                    </a:lnTo>
                    <a:lnTo>
                      <a:pt x="3660" y="5551"/>
                    </a:lnTo>
                    <a:lnTo>
                      <a:pt x="3864" y="5496"/>
                    </a:lnTo>
                    <a:lnTo>
                      <a:pt x="4054" y="5428"/>
                    </a:lnTo>
                    <a:lnTo>
                      <a:pt x="4245" y="5360"/>
                    </a:lnTo>
                    <a:lnTo>
                      <a:pt x="4422" y="5251"/>
                    </a:lnTo>
                    <a:lnTo>
                      <a:pt x="5047" y="5891"/>
                    </a:lnTo>
                    <a:lnTo>
                      <a:pt x="5795" y="5143"/>
                    </a:lnTo>
                    <a:lnTo>
                      <a:pt x="5183" y="4544"/>
                    </a:lnTo>
                    <a:lnTo>
                      <a:pt x="5306" y="4340"/>
                    </a:lnTo>
                    <a:lnTo>
                      <a:pt x="5401" y="4122"/>
                    </a:lnTo>
                    <a:lnTo>
                      <a:pt x="5483" y="3905"/>
                    </a:lnTo>
                    <a:lnTo>
                      <a:pt x="5537" y="3673"/>
                    </a:lnTo>
                    <a:lnTo>
                      <a:pt x="6448" y="3673"/>
                    </a:lnTo>
                    <a:lnTo>
                      <a:pt x="6448" y="2626"/>
                    </a:lnTo>
                    <a:lnTo>
                      <a:pt x="5496" y="2626"/>
                    </a:lnTo>
                    <a:lnTo>
                      <a:pt x="5455" y="2463"/>
                    </a:lnTo>
                    <a:lnTo>
                      <a:pt x="5387" y="2313"/>
                    </a:lnTo>
                    <a:lnTo>
                      <a:pt x="5333" y="2177"/>
                    </a:lnTo>
                    <a:lnTo>
                      <a:pt x="5251" y="2041"/>
                    </a:lnTo>
                    <a:lnTo>
                      <a:pt x="5959" y="1320"/>
                    </a:lnTo>
                    <a:lnTo>
                      <a:pt x="5224" y="586"/>
                    </a:lnTo>
                    <a:lnTo>
                      <a:pt x="4530" y="1279"/>
                    </a:lnTo>
                    <a:lnTo>
                      <a:pt x="4326" y="1157"/>
                    </a:lnTo>
                    <a:lnTo>
                      <a:pt x="4122" y="1048"/>
                    </a:lnTo>
                    <a:lnTo>
                      <a:pt x="3891" y="980"/>
                    </a:lnTo>
                    <a:lnTo>
                      <a:pt x="3660" y="926"/>
                    </a:lnTo>
                    <a:lnTo>
                      <a:pt x="36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a:off x="638262" y="2931667"/>
                <a:ext cx="297681" cy="297268"/>
              </a:xfrm>
              <a:custGeom>
                <a:rect b="b" l="l" r="r" t="t"/>
                <a:pathLst>
                  <a:path extrusionOk="0" h="10094" w="10108">
                    <a:moveTo>
                      <a:pt x="204" y="0"/>
                    </a:moveTo>
                    <a:lnTo>
                      <a:pt x="150" y="14"/>
                    </a:lnTo>
                    <a:lnTo>
                      <a:pt x="109" y="27"/>
                    </a:lnTo>
                    <a:lnTo>
                      <a:pt x="82" y="68"/>
                    </a:lnTo>
                    <a:lnTo>
                      <a:pt x="41" y="95"/>
                    </a:lnTo>
                    <a:lnTo>
                      <a:pt x="28" y="136"/>
                    </a:lnTo>
                    <a:lnTo>
                      <a:pt x="14" y="191"/>
                    </a:lnTo>
                    <a:lnTo>
                      <a:pt x="0" y="231"/>
                    </a:lnTo>
                    <a:lnTo>
                      <a:pt x="14" y="272"/>
                    </a:lnTo>
                    <a:lnTo>
                      <a:pt x="28" y="327"/>
                    </a:lnTo>
                    <a:lnTo>
                      <a:pt x="41" y="367"/>
                    </a:lnTo>
                    <a:lnTo>
                      <a:pt x="82" y="395"/>
                    </a:lnTo>
                    <a:lnTo>
                      <a:pt x="9699" y="10025"/>
                    </a:lnTo>
                    <a:lnTo>
                      <a:pt x="9740" y="10052"/>
                    </a:lnTo>
                    <a:lnTo>
                      <a:pt x="9781" y="10066"/>
                    </a:lnTo>
                    <a:lnTo>
                      <a:pt x="9821" y="10080"/>
                    </a:lnTo>
                    <a:lnTo>
                      <a:pt x="9862" y="10093"/>
                    </a:lnTo>
                    <a:lnTo>
                      <a:pt x="9903" y="10080"/>
                    </a:lnTo>
                    <a:lnTo>
                      <a:pt x="9957" y="10066"/>
                    </a:lnTo>
                    <a:lnTo>
                      <a:pt x="9998" y="10052"/>
                    </a:lnTo>
                    <a:lnTo>
                      <a:pt x="10026" y="10025"/>
                    </a:lnTo>
                    <a:lnTo>
                      <a:pt x="10066" y="9984"/>
                    </a:lnTo>
                    <a:lnTo>
                      <a:pt x="10080" y="9944"/>
                    </a:lnTo>
                    <a:lnTo>
                      <a:pt x="10094" y="9903"/>
                    </a:lnTo>
                    <a:lnTo>
                      <a:pt x="10107" y="9848"/>
                    </a:lnTo>
                    <a:lnTo>
                      <a:pt x="10094" y="9808"/>
                    </a:lnTo>
                    <a:lnTo>
                      <a:pt x="10080" y="9767"/>
                    </a:lnTo>
                    <a:lnTo>
                      <a:pt x="10066" y="9726"/>
                    </a:lnTo>
                    <a:lnTo>
                      <a:pt x="10026" y="9685"/>
                    </a:lnTo>
                    <a:lnTo>
                      <a:pt x="408" y="68"/>
                    </a:lnTo>
                    <a:lnTo>
                      <a:pt x="368" y="27"/>
                    </a:lnTo>
                    <a:lnTo>
                      <a:pt x="327" y="14"/>
                    </a:lnTo>
                    <a:lnTo>
                      <a:pt x="2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a:off x="780066" y="3070673"/>
                <a:ext cx="54924" cy="54512"/>
              </a:xfrm>
              <a:custGeom>
                <a:rect b="b" l="l" r="r" t="t"/>
                <a:pathLst>
                  <a:path extrusionOk="0" h="1851" w="1865">
                    <a:moveTo>
                      <a:pt x="844" y="0"/>
                    </a:moveTo>
                    <a:lnTo>
                      <a:pt x="749" y="14"/>
                    </a:lnTo>
                    <a:lnTo>
                      <a:pt x="654" y="41"/>
                    </a:lnTo>
                    <a:lnTo>
                      <a:pt x="572" y="68"/>
                    </a:lnTo>
                    <a:lnTo>
                      <a:pt x="490" y="109"/>
                    </a:lnTo>
                    <a:lnTo>
                      <a:pt x="409" y="150"/>
                    </a:lnTo>
                    <a:lnTo>
                      <a:pt x="341" y="204"/>
                    </a:lnTo>
                    <a:lnTo>
                      <a:pt x="273" y="259"/>
                    </a:lnTo>
                    <a:lnTo>
                      <a:pt x="218" y="327"/>
                    </a:lnTo>
                    <a:lnTo>
                      <a:pt x="164" y="408"/>
                    </a:lnTo>
                    <a:lnTo>
                      <a:pt x="123" y="476"/>
                    </a:lnTo>
                    <a:lnTo>
                      <a:pt x="82" y="558"/>
                    </a:lnTo>
                    <a:lnTo>
                      <a:pt x="55" y="640"/>
                    </a:lnTo>
                    <a:lnTo>
                      <a:pt x="28" y="735"/>
                    </a:lnTo>
                    <a:lnTo>
                      <a:pt x="14" y="830"/>
                    </a:lnTo>
                    <a:lnTo>
                      <a:pt x="1" y="925"/>
                    </a:lnTo>
                    <a:lnTo>
                      <a:pt x="14" y="1020"/>
                    </a:lnTo>
                    <a:lnTo>
                      <a:pt x="28" y="1102"/>
                    </a:lnTo>
                    <a:lnTo>
                      <a:pt x="55" y="1197"/>
                    </a:lnTo>
                    <a:lnTo>
                      <a:pt x="82" y="1279"/>
                    </a:lnTo>
                    <a:lnTo>
                      <a:pt x="123" y="1360"/>
                    </a:lnTo>
                    <a:lnTo>
                      <a:pt x="164" y="1442"/>
                    </a:lnTo>
                    <a:lnTo>
                      <a:pt x="218" y="1510"/>
                    </a:lnTo>
                    <a:lnTo>
                      <a:pt x="273" y="1578"/>
                    </a:lnTo>
                    <a:lnTo>
                      <a:pt x="341" y="1632"/>
                    </a:lnTo>
                    <a:lnTo>
                      <a:pt x="409" y="1687"/>
                    </a:lnTo>
                    <a:lnTo>
                      <a:pt x="490" y="1728"/>
                    </a:lnTo>
                    <a:lnTo>
                      <a:pt x="572" y="1769"/>
                    </a:lnTo>
                    <a:lnTo>
                      <a:pt x="654" y="1809"/>
                    </a:lnTo>
                    <a:lnTo>
                      <a:pt x="749" y="1823"/>
                    </a:lnTo>
                    <a:lnTo>
                      <a:pt x="844" y="1837"/>
                    </a:lnTo>
                    <a:lnTo>
                      <a:pt x="939" y="1850"/>
                    </a:lnTo>
                    <a:lnTo>
                      <a:pt x="1035" y="1837"/>
                    </a:lnTo>
                    <a:lnTo>
                      <a:pt x="1116" y="1823"/>
                    </a:lnTo>
                    <a:lnTo>
                      <a:pt x="1211" y="1809"/>
                    </a:lnTo>
                    <a:lnTo>
                      <a:pt x="1293" y="1769"/>
                    </a:lnTo>
                    <a:lnTo>
                      <a:pt x="1375" y="1728"/>
                    </a:lnTo>
                    <a:lnTo>
                      <a:pt x="1456" y="1687"/>
                    </a:lnTo>
                    <a:lnTo>
                      <a:pt x="1524" y="1632"/>
                    </a:lnTo>
                    <a:lnTo>
                      <a:pt x="1592" y="1578"/>
                    </a:lnTo>
                    <a:lnTo>
                      <a:pt x="1647" y="1510"/>
                    </a:lnTo>
                    <a:lnTo>
                      <a:pt x="1701" y="1442"/>
                    </a:lnTo>
                    <a:lnTo>
                      <a:pt x="1742" y="1360"/>
                    </a:lnTo>
                    <a:lnTo>
                      <a:pt x="1783" y="1279"/>
                    </a:lnTo>
                    <a:lnTo>
                      <a:pt x="1823" y="1197"/>
                    </a:lnTo>
                    <a:lnTo>
                      <a:pt x="1837" y="1102"/>
                    </a:lnTo>
                    <a:lnTo>
                      <a:pt x="1851" y="1020"/>
                    </a:lnTo>
                    <a:lnTo>
                      <a:pt x="1864" y="925"/>
                    </a:lnTo>
                    <a:lnTo>
                      <a:pt x="1851" y="830"/>
                    </a:lnTo>
                    <a:lnTo>
                      <a:pt x="1837" y="735"/>
                    </a:lnTo>
                    <a:lnTo>
                      <a:pt x="1823" y="640"/>
                    </a:lnTo>
                    <a:lnTo>
                      <a:pt x="1783" y="558"/>
                    </a:lnTo>
                    <a:lnTo>
                      <a:pt x="1742" y="476"/>
                    </a:lnTo>
                    <a:lnTo>
                      <a:pt x="1701" y="408"/>
                    </a:lnTo>
                    <a:lnTo>
                      <a:pt x="1647" y="327"/>
                    </a:lnTo>
                    <a:lnTo>
                      <a:pt x="1592" y="259"/>
                    </a:lnTo>
                    <a:lnTo>
                      <a:pt x="1524" y="204"/>
                    </a:lnTo>
                    <a:lnTo>
                      <a:pt x="1456" y="150"/>
                    </a:lnTo>
                    <a:lnTo>
                      <a:pt x="1375" y="109"/>
                    </a:lnTo>
                    <a:lnTo>
                      <a:pt x="1293" y="68"/>
                    </a:lnTo>
                    <a:lnTo>
                      <a:pt x="1211" y="41"/>
                    </a:lnTo>
                    <a:lnTo>
                      <a:pt x="1116" y="14"/>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a:off x="457200" y="2719329"/>
                <a:ext cx="330105" cy="329722"/>
              </a:xfrm>
              <a:custGeom>
                <a:rect b="b" l="l" r="r" t="t"/>
                <a:pathLst>
                  <a:path extrusionOk="0" h="11196" w="11209">
                    <a:moveTo>
                      <a:pt x="5319" y="1"/>
                    </a:moveTo>
                    <a:lnTo>
                      <a:pt x="5033" y="28"/>
                    </a:lnTo>
                    <a:lnTo>
                      <a:pt x="4747" y="55"/>
                    </a:lnTo>
                    <a:lnTo>
                      <a:pt x="4475" y="110"/>
                    </a:lnTo>
                    <a:lnTo>
                      <a:pt x="4203" y="178"/>
                    </a:lnTo>
                    <a:lnTo>
                      <a:pt x="3931" y="246"/>
                    </a:lnTo>
                    <a:lnTo>
                      <a:pt x="3673" y="341"/>
                    </a:lnTo>
                    <a:lnTo>
                      <a:pt x="3428" y="436"/>
                    </a:lnTo>
                    <a:lnTo>
                      <a:pt x="3169" y="545"/>
                    </a:lnTo>
                    <a:lnTo>
                      <a:pt x="2938" y="667"/>
                    </a:lnTo>
                    <a:lnTo>
                      <a:pt x="2693" y="803"/>
                    </a:lnTo>
                    <a:lnTo>
                      <a:pt x="2476" y="953"/>
                    </a:lnTo>
                    <a:lnTo>
                      <a:pt x="2244" y="1103"/>
                    </a:lnTo>
                    <a:lnTo>
                      <a:pt x="2040" y="1279"/>
                    </a:lnTo>
                    <a:lnTo>
                      <a:pt x="1836" y="1456"/>
                    </a:lnTo>
                    <a:lnTo>
                      <a:pt x="1646" y="1633"/>
                    </a:lnTo>
                    <a:lnTo>
                      <a:pt x="1455" y="1837"/>
                    </a:lnTo>
                    <a:lnTo>
                      <a:pt x="1279" y="2041"/>
                    </a:lnTo>
                    <a:lnTo>
                      <a:pt x="1115" y="2245"/>
                    </a:lnTo>
                    <a:lnTo>
                      <a:pt x="952" y="2463"/>
                    </a:lnTo>
                    <a:lnTo>
                      <a:pt x="816" y="2694"/>
                    </a:lnTo>
                    <a:lnTo>
                      <a:pt x="680" y="2925"/>
                    </a:lnTo>
                    <a:lnTo>
                      <a:pt x="558" y="3170"/>
                    </a:lnTo>
                    <a:lnTo>
                      <a:pt x="435" y="3415"/>
                    </a:lnTo>
                    <a:lnTo>
                      <a:pt x="340" y="3673"/>
                    </a:lnTo>
                    <a:lnTo>
                      <a:pt x="258" y="3932"/>
                    </a:lnTo>
                    <a:lnTo>
                      <a:pt x="177" y="4204"/>
                    </a:lnTo>
                    <a:lnTo>
                      <a:pt x="109" y="4462"/>
                    </a:lnTo>
                    <a:lnTo>
                      <a:pt x="68" y="4748"/>
                    </a:lnTo>
                    <a:lnTo>
                      <a:pt x="27" y="5020"/>
                    </a:lnTo>
                    <a:lnTo>
                      <a:pt x="14" y="5306"/>
                    </a:lnTo>
                    <a:lnTo>
                      <a:pt x="0" y="5591"/>
                    </a:lnTo>
                    <a:lnTo>
                      <a:pt x="14" y="5891"/>
                    </a:lnTo>
                    <a:lnTo>
                      <a:pt x="27" y="6176"/>
                    </a:lnTo>
                    <a:lnTo>
                      <a:pt x="68" y="6448"/>
                    </a:lnTo>
                    <a:lnTo>
                      <a:pt x="109" y="6720"/>
                    </a:lnTo>
                    <a:lnTo>
                      <a:pt x="177" y="6992"/>
                    </a:lnTo>
                    <a:lnTo>
                      <a:pt x="258" y="7265"/>
                    </a:lnTo>
                    <a:lnTo>
                      <a:pt x="340" y="7523"/>
                    </a:lnTo>
                    <a:lnTo>
                      <a:pt x="435" y="7781"/>
                    </a:lnTo>
                    <a:lnTo>
                      <a:pt x="558" y="8026"/>
                    </a:lnTo>
                    <a:lnTo>
                      <a:pt x="680" y="8271"/>
                    </a:lnTo>
                    <a:lnTo>
                      <a:pt x="816" y="8502"/>
                    </a:lnTo>
                    <a:lnTo>
                      <a:pt x="952" y="8734"/>
                    </a:lnTo>
                    <a:lnTo>
                      <a:pt x="1115" y="8951"/>
                    </a:lnTo>
                    <a:lnTo>
                      <a:pt x="1279" y="9155"/>
                    </a:lnTo>
                    <a:lnTo>
                      <a:pt x="1455" y="9359"/>
                    </a:lnTo>
                    <a:lnTo>
                      <a:pt x="1646" y="9563"/>
                    </a:lnTo>
                    <a:lnTo>
                      <a:pt x="1836" y="9740"/>
                    </a:lnTo>
                    <a:lnTo>
                      <a:pt x="2040" y="9917"/>
                    </a:lnTo>
                    <a:lnTo>
                      <a:pt x="2244" y="10080"/>
                    </a:lnTo>
                    <a:lnTo>
                      <a:pt x="2476" y="10243"/>
                    </a:lnTo>
                    <a:lnTo>
                      <a:pt x="2693" y="10393"/>
                    </a:lnTo>
                    <a:lnTo>
                      <a:pt x="2938" y="10516"/>
                    </a:lnTo>
                    <a:lnTo>
                      <a:pt x="3169" y="10652"/>
                    </a:lnTo>
                    <a:lnTo>
                      <a:pt x="3428" y="10760"/>
                    </a:lnTo>
                    <a:lnTo>
                      <a:pt x="3673" y="10856"/>
                    </a:lnTo>
                    <a:lnTo>
                      <a:pt x="3931" y="10951"/>
                    </a:lnTo>
                    <a:lnTo>
                      <a:pt x="4203" y="11019"/>
                    </a:lnTo>
                    <a:lnTo>
                      <a:pt x="4475" y="11087"/>
                    </a:lnTo>
                    <a:lnTo>
                      <a:pt x="4747" y="11128"/>
                    </a:lnTo>
                    <a:lnTo>
                      <a:pt x="5033" y="11168"/>
                    </a:lnTo>
                    <a:lnTo>
                      <a:pt x="5319" y="11196"/>
                    </a:lnTo>
                    <a:lnTo>
                      <a:pt x="5890" y="11196"/>
                    </a:lnTo>
                    <a:lnTo>
                      <a:pt x="6176" y="11168"/>
                    </a:lnTo>
                    <a:lnTo>
                      <a:pt x="6448" y="11128"/>
                    </a:lnTo>
                    <a:lnTo>
                      <a:pt x="6733" y="11087"/>
                    </a:lnTo>
                    <a:lnTo>
                      <a:pt x="7005" y="11019"/>
                    </a:lnTo>
                    <a:lnTo>
                      <a:pt x="7264" y="10951"/>
                    </a:lnTo>
                    <a:lnTo>
                      <a:pt x="7522" y="10856"/>
                    </a:lnTo>
                    <a:lnTo>
                      <a:pt x="7781" y="10760"/>
                    </a:lnTo>
                    <a:lnTo>
                      <a:pt x="8026" y="10652"/>
                    </a:lnTo>
                    <a:lnTo>
                      <a:pt x="8270" y="10516"/>
                    </a:lnTo>
                    <a:lnTo>
                      <a:pt x="8502" y="10393"/>
                    </a:lnTo>
                    <a:lnTo>
                      <a:pt x="8733" y="10243"/>
                    </a:lnTo>
                    <a:lnTo>
                      <a:pt x="8951" y="10080"/>
                    </a:lnTo>
                    <a:lnTo>
                      <a:pt x="9168" y="9917"/>
                    </a:lnTo>
                    <a:lnTo>
                      <a:pt x="9372" y="9740"/>
                    </a:lnTo>
                    <a:lnTo>
                      <a:pt x="9563" y="9563"/>
                    </a:lnTo>
                    <a:lnTo>
                      <a:pt x="9753" y="9359"/>
                    </a:lnTo>
                    <a:lnTo>
                      <a:pt x="9916" y="9155"/>
                    </a:lnTo>
                    <a:lnTo>
                      <a:pt x="10093" y="8951"/>
                    </a:lnTo>
                    <a:lnTo>
                      <a:pt x="10243" y="8734"/>
                    </a:lnTo>
                    <a:lnTo>
                      <a:pt x="10392" y="8502"/>
                    </a:lnTo>
                    <a:lnTo>
                      <a:pt x="10528" y="8271"/>
                    </a:lnTo>
                    <a:lnTo>
                      <a:pt x="10651" y="8026"/>
                    </a:lnTo>
                    <a:lnTo>
                      <a:pt x="10760" y="7781"/>
                    </a:lnTo>
                    <a:lnTo>
                      <a:pt x="10868" y="7523"/>
                    </a:lnTo>
                    <a:lnTo>
                      <a:pt x="10950" y="7265"/>
                    </a:lnTo>
                    <a:lnTo>
                      <a:pt x="11032" y="6992"/>
                    </a:lnTo>
                    <a:lnTo>
                      <a:pt x="11086" y="6720"/>
                    </a:lnTo>
                    <a:lnTo>
                      <a:pt x="11141" y="6448"/>
                    </a:lnTo>
                    <a:lnTo>
                      <a:pt x="11168" y="6176"/>
                    </a:lnTo>
                    <a:lnTo>
                      <a:pt x="11195" y="5891"/>
                    </a:lnTo>
                    <a:lnTo>
                      <a:pt x="11209" y="5591"/>
                    </a:lnTo>
                    <a:lnTo>
                      <a:pt x="11195" y="5306"/>
                    </a:lnTo>
                    <a:lnTo>
                      <a:pt x="11168" y="5020"/>
                    </a:lnTo>
                    <a:lnTo>
                      <a:pt x="11141" y="4748"/>
                    </a:lnTo>
                    <a:lnTo>
                      <a:pt x="11086" y="4462"/>
                    </a:lnTo>
                    <a:lnTo>
                      <a:pt x="11032" y="4204"/>
                    </a:lnTo>
                    <a:lnTo>
                      <a:pt x="10950" y="3932"/>
                    </a:lnTo>
                    <a:lnTo>
                      <a:pt x="10868" y="3673"/>
                    </a:lnTo>
                    <a:lnTo>
                      <a:pt x="10760" y="3415"/>
                    </a:lnTo>
                    <a:lnTo>
                      <a:pt x="10651" y="3170"/>
                    </a:lnTo>
                    <a:lnTo>
                      <a:pt x="10528" y="2925"/>
                    </a:lnTo>
                    <a:lnTo>
                      <a:pt x="10392" y="2694"/>
                    </a:lnTo>
                    <a:lnTo>
                      <a:pt x="10243" y="2463"/>
                    </a:lnTo>
                    <a:lnTo>
                      <a:pt x="10093" y="2245"/>
                    </a:lnTo>
                    <a:lnTo>
                      <a:pt x="9916" y="2041"/>
                    </a:lnTo>
                    <a:lnTo>
                      <a:pt x="9753" y="1837"/>
                    </a:lnTo>
                    <a:lnTo>
                      <a:pt x="9563" y="1633"/>
                    </a:lnTo>
                    <a:lnTo>
                      <a:pt x="9372" y="1456"/>
                    </a:lnTo>
                    <a:lnTo>
                      <a:pt x="9168" y="1279"/>
                    </a:lnTo>
                    <a:lnTo>
                      <a:pt x="8951" y="1103"/>
                    </a:lnTo>
                    <a:lnTo>
                      <a:pt x="8733" y="953"/>
                    </a:lnTo>
                    <a:lnTo>
                      <a:pt x="8502" y="803"/>
                    </a:lnTo>
                    <a:lnTo>
                      <a:pt x="8270" y="667"/>
                    </a:lnTo>
                    <a:lnTo>
                      <a:pt x="8026" y="545"/>
                    </a:lnTo>
                    <a:lnTo>
                      <a:pt x="7781" y="436"/>
                    </a:lnTo>
                    <a:lnTo>
                      <a:pt x="7522" y="341"/>
                    </a:lnTo>
                    <a:lnTo>
                      <a:pt x="7264" y="246"/>
                    </a:lnTo>
                    <a:lnTo>
                      <a:pt x="7005" y="178"/>
                    </a:lnTo>
                    <a:lnTo>
                      <a:pt x="6733" y="110"/>
                    </a:lnTo>
                    <a:lnTo>
                      <a:pt x="6448" y="55"/>
                    </a:lnTo>
                    <a:lnTo>
                      <a:pt x="6176" y="28"/>
                    </a:lnTo>
                    <a:lnTo>
                      <a:pt x="58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p:nvPr/>
            </p:nvSpPr>
            <p:spPr>
              <a:xfrm>
                <a:off x="558952" y="2780233"/>
                <a:ext cx="121010" cy="207946"/>
              </a:xfrm>
              <a:custGeom>
                <a:rect b="b" l="l" r="r" t="t"/>
                <a:pathLst>
                  <a:path extrusionOk="0" h="7061" w="4109">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p:cNvSpPr/>
              <p:nvPr/>
            </p:nvSpPr>
            <p:spPr>
              <a:xfrm>
                <a:off x="538513" y="2794663"/>
                <a:ext cx="161857" cy="179085"/>
              </a:xfrm>
              <a:custGeom>
                <a:rect b="b" l="l" r="r" t="t"/>
                <a:pathLst>
                  <a:path extrusionOk="0" h="6081" w="5496">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
              <p:cNvSpPr/>
              <p:nvPr/>
            </p:nvSpPr>
            <p:spPr>
              <a:xfrm>
                <a:off x="508061" y="2838721"/>
                <a:ext cx="222760" cy="90971"/>
              </a:xfrm>
              <a:custGeom>
                <a:rect b="b" l="l" r="r" t="t"/>
                <a:pathLst>
                  <a:path extrusionOk="0" h="3089" w="7564">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4"/>
              <p:cNvSpPr/>
              <p:nvPr/>
            </p:nvSpPr>
            <p:spPr>
              <a:xfrm>
                <a:off x="594999" y="2859543"/>
                <a:ext cx="48887" cy="48916"/>
              </a:xfrm>
              <a:custGeom>
                <a:rect b="b" l="l" r="r" t="t"/>
                <a:pathLst>
                  <a:path extrusionOk="0" h="1661" w="166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
              <p:cNvSpPr/>
              <p:nvPr/>
            </p:nvSpPr>
            <p:spPr>
              <a:xfrm>
                <a:off x="661086" y="2790658"/>
                <a:ext cx="28890" cy="28449"/>
              </a:xfrm>
              <a:custGeom>
                <a:rect b="b" l="l" r="r" t="t"/>
                <a:pathLst>
                  <a:path extrusionOk="0" h="966" w="981">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4"/>
              <p:cNvSpPr/>
              <p:nvPr/>
            </p:nvSpPr>
            <p:spPr>
              <a:xfrm>
                <a:off x="506471" y="2860750"/>
                <a:ext cx="28449" cy="28861"/>
              </a:xfrm>
              <a:custGeom>
                <a:rect b="b" l="l" r="r" t="t"/>
                <a:pathLst>
                  <a:path extrusionOk="0" h="980" w="966">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4"/>
              <p:cNvSpPr/>
              <p:nvPr/>
            </p:nvSpPr>
            <p:spPr>
              <a:xfrm>
                <a:off x="678315" y="2916441"/>
                <a:ext cx="28478" cy="28861"/>
              </a:xfrm>
              <a:custGeom>
                <a:rect b="b" l="l" r="r" t="t"/>
                <a:pathLst>
                  <a:path extrusionOk="0" h="980" w="967">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14"/>
            <p:cNvSpPr/>
            <p:nvPr/>
          </p:nvSpPr>
          <p:spPr>
            <a:xfrm>
              <a:off x="3542850" y="2749725"/>
              <a:ext cx="126000" cy="126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4"/>
            <p:cNvSpPr/>
            <p:nvPr/>
          </p:nvSpPr>
          <p:spPr>
            <a:xfrm>
              <a:off x="5475175" y="2749725"/>
              <a:ext cx="126000" cy="126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
            <p:cNvSpPr/>
            <p:nvPr/>
          </p:nvSpPr>
          <p:spPr>
            <a:xfrm>
              <a:off x="5160850" y="1646150"/>
              <a:ext cx="126000" cy="126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grpSp>
        <p:nvGrpSpPr>
          <p:cNvPr id="316" name="Google Shape;316;p15"/>
          <p:cNvGrpSpPr/>
          <p:nvPr/>
        </p:nvGrpSpPr>
        <p:grpSpPr>
          <a:xfrm>
            <a:off x="2668749" y="181600"/>
            <a:ext cx="3137527" cy="650100"/>
            <a:chOff x="3961047" y="2234725"/>
            <a:chExt cx="4725903" cy="650100"/>
          </a:xfrm>
        </p:grpSpPr>
        <p:sp>
          <p:nvSpPr>
            <p:cNvPr id="317" name="Google Shape;317;p15"/>
            <p:cNvSpPr/>
            <p:nvPr/>
          </p:nvSpPr>
          <p:spPr>
            <a:xfrm>
              <a:off x="5010150" y="2234725"/>
              <a:ext cx="3676800" cy="650100"/>
            </a:xfrm>
            <a:prstGeom prst="roundRect">
              <a:avLst>
                <a:gd fmla="val 50000"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3961047" y="2327575"/>
              <a:ext cx="2551800" cy="4644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15"/>
          <p:cNvGrpSpPr/>
          <p:nvPr/>
        </p:nvGrpSpPr>
        <p:grpSpPr>
          <a:xfrm>
            <a:off x="2382959" y="340750"/>
            <a:ext cx="3308726" cy="331805"/>
            <a:chOff x="4134972" y="2393875"/>
            <a:chExt cx="3308726" cy="331805"/>
          </a:xfrm>
        </p:grpSpPr>
        <p:sp>
          <p:nvSpPr>
            <p:cNvPr id="320" name="Google Shape;320;p15"/>
            <p:cNvSpPr txBox="1"/>
            <p:nvPr/>
          </p:nvSpPr>
          <p:spPr>
            <a:xfrm>
              <a:off x="5462498" y="239388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Exploratory Data Analysis</a:t>
              </a:r>
              <a:endParaRPr sz="1300">
                <a:solidFill>
                  <a:schemeClr val="dk1"/>
                </a:solidFill>
                <a:latin typeface="Roboto"/>
                <a:ea typeface="Roboto"/>
                <a:cs typeface="Roboto"/>
                <a:sym typeface="Roboto"/>
              </a:endParaRPr>
            </a:p>
          </p:txBody>
        </p:sp>
        <p:sp>
          <p:nvSpPr>
            <p:cNvPr id="321" name="Google Shape;321;p15"/>
            <p:cNvSpPr txBox="1"/>
            <p:nvPr/>
          </p:nvSpPr>
          <p:spPr>
            <a:xfrm>
              <a:off x="4134972" y="2393875"/>
              <a:ext cx="17823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lt1"/>
                  </a:solidFill>
                  <a:latin typeface="Fira Sans Extra Condensed"/>
                  <a:ea typeface="Fira Sans Extra Condensed"/>
                  <a:cs typeface="Fira Sans Extra Condensed"/>
                  <a:sym typeface="Fira Sans Extra Condensed"/>
                </a:rPr>
                <a:t>Dataset</a:t>
              </a:r>
              <a:endParaRPr sz="1800">
                <a:solidFill>
                  <a:schemeClr val="lt1"/>
                </a:solidFill>
                <a:latin typeface="Fira Sans Extra Condensed"/>
                <a:ea typeface="Fira Sans Extra Condensed"/>
                <a:cs typeface="Fira Sans Extra Condensed"/>
                <a:sym typeface="Fira Sans Extra Condensed"/>
              </a:endParaRPr>
            </a:p>
          </p:txBody>
        </p:sp>
      </p:grpSp>
      <p:pic>
        <p:nvPicPr>
          <p:cNvPr id="322" name="Google Shape;322;p15"/>
          <p:cNvPicPr preferRelativeResize="0"/>
          <p:nvPr/>
        </p:nvPicPr>
        <p:blipFill>
          <a:blip r:embed="rId3">
            <a:alphaModFix/>
          </a:blip>
          <a:stretch>
            <a:fillRect/>
          </a:stretch>
        </p:blipFill>
        <p:spPr>
          <a:xfrm>
            <a:off x="4545775" y="975476"/>
            <a:ext cx="4359450" cy="3039375"/>
          </a:xfrm>
          <a:prstGeom prst="rect">
            <a:avLst/>
          </a:prstGeom>
          <a:noFill/>
          <a:ln cap="flat" cmpd="sng" w="19050">
            <a:solidFill>
              <a:schemeClr val="dk1"/>
            </a:solidFill>
            <a:prstDash val="solid"/>
            <a:round/>
            <a:headEnd len="sm" w="sm" type="none"/>
            <a:tailEnd len="sm" w="sm" type="none"/>
          </a:ln>
        </p:spPr>
      </p:pic>
      <p:pic>
        <p:nvPicPr>
          <p:cNvPr id="323" name="Google Shape;323;p15"/>
          <p:cNvPicPr preferRelativeResize="0"/>
          <p:nvPr/>
        </p:nvPicPr>
        <p:blipFill>
          <a:blip r:embed="rId4">
            <a:alphaModFix/>
          </a:blip>
          <a:stretch>
            <a:fillRect/>
          </a:stretch>
        </p:blipFill>
        <p:spPr>
          <a:xfrm>
            <a:off x="344300" y="975487"/>
            <a:ext cx="4108274" cy="3281624"/>
          </a:xfrm>
          <a:prstGeom prst="rect">
            <a:avLst/>
          </a:prstGeom>
          <a:noFill/>
          <a:ln>
            <a:noFill/>
          </a:ln>
        </p:spPr>
      </p:pic>
      <p:sp>
        <p:nvSpPr>
          <p:cNvPr id="324" name="Google Shape;324;p15"/>
          <p:cNvSpPr txBox="1"/>
          <p:nvPr/>
        </p:nvSpPr>
        <p:spPr>
          <a:xfrm>
            <a:off x="344338" y="4122475"/>
            <a:ext cx="4108200" cy="4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374151"/>
                </a:solidFill>
                <a:latin typeface="Roboto"/>
                <a:ea typeface="Roboto"/>
                <a:cs typeface="Roboto"/>
                <a:sym typeface="Roboto"/>
              </a:rPr>
              <a:t>Fig 1: Dataset is fairly balanced across different classes in both training and testing sets</a:t>
            </a:r>
            <a:endParaRPr i="1" sz="1300">
              <a:solidFill>
                <a:schemeClr val="dk1"/>
              </a:solidFill>
              <a:latin typeface="Roboto"/>
              <a:ea typeface="Roboto"/>
              <a:cs typeface="Roboto"/>
              <a:sym typeface="Roboto"/>
            </a:endParaRPr>
          </a:p>
        </p:txBody>
      </p:sp>
      <p:sp>
        <p:nvSpPr>
          <p:cNvPr id="325" name="Google Shape;325;p15"/>
          <p:cNvSpPr txBox="1"/>
          <p:nvPr/>
        </p:nvSpPr>
        <p:spPr>
          <a:xfrm>
            <a:off x="4671400" y="4122475"/>
            <a:ext cx="4108200" cy="4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374151"/>
                </a:solidFill>
                <a:latin typeface="Roboto"/>
                <a:ea typeface="Roboto"/>
                <a:cs typeface="Roboto"/>
                <a:sym typeface="Roboto"/>
              </a:rPr>
              <a:t>Fig 2: Random sample image of each class</a:t>
            </a:r>
            <a:endParaRPr i="1" sz="13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grpSp>
        <p:nvGrpSpPr>
          <p:cNvPr id="330" name="Google Shape;330;p16"/>
          <p:cNvGrpSpPr/>
          <p:nvPr/>
        </p:nvGrpSpPr>
        <p:grpSpPr>
          <a:xfrm>
            <a:off x="2668749" y="181600"/>
            <a:ext cx="3137527" cy="650100"/>
            <a:chOff x="3961047" y="2234725"/>
            <a:chExt cx="4725903" cy="650100"/>
          </a:xfrm>
        </p:grpSpPr>
        <p:sp>
          <p:nvSpPr>
            <p:cNvPr id="331" name="Google Shape;331;p16"/>
            <p:cNvSpPr/>
            <p:nvPr/>
          </p:nvSpPr>
          <p:spPr>
            <a:xfrm>
              <a:off x="5010150" y="2234725"/>
              <a:ext cx="3676800" cy="650100"/>
            </a:xfrm>
            <a:prstGeom prst="roundRect">
              <a:avLst>
                <a:gd fmla="val 50000"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3961047" y="2327575"/>
              <a:ext cx="2551800" cy="4644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16"/>
          <p:cNvGrpSpPr/>
          <p:nvPr/>
        </p:nvGrpSpPr>
        <p:grpSpPr>
          <a:xfrm>
            <a:off x="2382959" y="340750"/>
            <a:ext cx="3308726" cy="331805"/>
            <a:chOff x="4134972" y="2393875"/>
            <a:chExt cx="3308726" cy="331805"/>
          </a:xfrm>
        </p:grpSpPr>
        <p:sp>
          <p:nvSpPr>
            <p:cNvPr id="334" name="Google Shape;334;p16"/>
            <p:cNvSpPr txBox="1"/>
            <p:nvPr/>
          </p:nvSpPr>
          <p:spPr>
            <a:xfrm>
              <a:off x="5462498" y="239388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Exploratory Data Analysis</a:t>
              </a:r>
              <a:endParaRPr sz="1300">
                <a:solidFill>
                  <a:schemeClr val="dk1"/>
                </a:solidFill>
                <a:latin typeface="Roboto"/>
                <a:ea typeface="Roboto"/>
                <a:cs typeface="Roboto"/>
                <a:sym typeface="Roboto"/>
              </a:endParaRPr>
            </a:p>
          </p:txBody>
        </p:sp>
        <p:sp>
          <p:nvSpPr>
            <p:cNvPr id="335" name="Google Shape;335;p16"/>
            <p:cNvSpPr txBox="1"/>
            <p:nvPr/>
          </p:nvSpPr>
          <p:spPr>
            <a:xfrm>
              <a:off x="4134972" y="2393875"/>
              <a:ext cx="17823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lt1"/>
                  </a:solidFill>
                  <a:latin typeface="Fira Sans Extra Condensed"/>
                  <a:ea typeface="Fira Sans Extra Condensed"/>
                  <a:cs typeface="Fira Sans Extra Condensed"/>
                  <a:sym typeface="Fira Sans Extra Condensed"/>
                </a:rPr>
                <a:t>Dataset</a:t>
              </a:r>
              <a:endParaRPr sz="1800">
                <a:solidFill>
                  <a:schemeClr val="lt1"/>
                </a:solidFill>
                <a:latin typeface="Fira Sans Extra Condensed"/>
                <a:ea typeface="Fira Sans Extra Condensed"/>
                <a:cs typeface="Fira Sans Extra Condensed"/>
                <a:sym typeface="Fira Sans Extra Condensed"/>
              </a:endParaRPr>
            </a:p>
          </p:txBody>
        </p:sp>
      </p:grpSp>
      <p:sp>
        <p:nvSpPr>
          <p:cNvPr id="336" name="Google Shape;336;p16"/>
          <p:cNvSpPr txBox="1"/>
          <p:nvPr/>
        </p:nvSpPr>
        <p:spPr>
          <a:xfrm>
            <a:off x="436425" y="4763725"/>
            <a:ext cx="37254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100">
                <a:solidFill>
                  <a:srgbClr val="374151"/>
                </a:solidFill>
                <a:latin typeface="Roboto"/>
                <a:ea typeface="Roboto"/>
                <a:cs typeface="Roboto"/>
                <a:sym typeface="Roboto"/>
              </a:rPr>
              <a:t>Fig 3:</a:t>
            </a:r>
            <a:r>
              <a:rPr i="1" lang="en" sz="1100">
                <a:solidFill>
                  <a:srgbClr val="374151"/>
                </a:solidFill>
                <a:latin typeface="Roboto"/>
                <a:ea typeface="Roboto"/>
                <a:cs typeface="Roboto"/>
                <a:sym typeface="Roboto"/>
              </a:rPr>
              <a:t> RGB Channel Intensity Distributions Across Classes</a:t>
            </a:r>
            <a:endParaRPr i="1" sz="1300">
              <a:solidFill>
                <a:schemeClr val="dk1"/>
              </a:solidFill>
              <a:latin typeface="Roboto"/>
              <a:ea typeface="Roboto"/>
              <a:cs typeface="Roboto"/>
              <a:sym typeface="Roboto"/>
            </a:endParaRPr>
          </a:p>
        </p:txBody>
      </p:sp>
      <p:pic>
        <p:nvPicPr>
          <p:cNvPr id="337" name="Google Shape;337;p16"/>
          <p:cNvPicPr preferRelativeResize="0"/>
          <p:nvPr/>
        </p:nvPicPr>
        <p:blipFill>
          <a:blip r:embed="rId3">
            <a:alphaModFix/>
          </a:blip>
          <a:stretch>
            <a:fillRect/>
          </a:stretch>
        </p:blipFill>
        <p:spPr>
          <a:xfrm>
            <a:off x="436425" y="831700"/>
            <a:ext cx="2232325" cy="4036290"/>
          </a:xfrm>
          <a:prstGeom prst="rect">
            <a:avLst/>
          </a:prstGeom>
          <a:noFill/>
          <a:ln>
            <a:noFill/>
          </a:ln>
        </p:spPr>
      </p:pic>
      <p:sp>
        <p:nvSpPr>
          <p:cNvPr id="338" name="Google Shape;338;p16"/>
          <p:cNvSpPr txBox="1"/>
          <p:nvPr/>
        </p:nvSpPr>
        <p:spPr>
          <a:xfrm>
            <a:off x="4352775" y="4536200"/>
            <a:ext cx="45063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100">
                <a:solidFill>
                  <a:srgbClr val="374151"/>
                </a:solidFill>
                <a:latin typeface="Roboto"/>
                <a:ea typeface="Roboto"/>
                <a:cs typeface="Roboto"/>
                <a:sym typeface="Roboto"/>
              </a:rPr>
              <a:t>Fig 4: </a:t>
            </a:r>
            <a:r>
              <a:rPr i="1" lang="en" sz="1200">
                <a:solidFill>
                  <a:srgbClr val="374151"/>
                </a:solidFill>
                <a:latin typeface="Roboto"/>
                <a:ea typeface="Roboto"/>
                <a:cs typeface="Roboto"/>
                <a:sym typeface="Roboto"/>
              </a:rPr>
              <a:t>Visualizing Gabor Filter Responses Across Different Classes</a:t>
            </a:r>
            <a:endParaRPr i="1" sz="1300">
              <a:solidFill>
                <a:schemeClr val="dk1"/>
              </a:solidFill>
              <a:latin typeface="Roboto"/>
              <a:ea typeface="Roboto"/>
              <a:cs typeface="Roboto"/>
              <a:sym typeface="Roboto"/>
            </a:endParaRPr>
          </a:p>
        </p:txBody>
      </p:sp>
      <p:sp>
        <p:nvSpPr>
          <p:cNvPr id="339" name="Google Shape;339;p16"/>
          <p:cNvSpPr txBox="1"/>
          <p:nvPr/>
        </p:nvSpPr>
        <p:spPr>
          <a:xfrm>
            <a:off x="4076450" y="894975"/>
            <a:ext cx="4902600" cy="6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Gabor filter visualization assists in identifying key textural features and patterns in images, providing insights for optimizing CNN architectures and preprocessing strategies to enhance model accuracy.</a:t>
            </a:r>
            <a:endParaRPr sz="1100">
              <a:solidFill>
                <a:schemeClr val="dk1"/>
              </a:solidFill>
              <a:latin typeface="Roboto"/>
              <a:ea typeface="Roboto"/>
              <a:cs typeface="Roboto"/>
              <a:sym typeface="Roboto"/>
            </a:endParaRPr>
          </a:p>
        </p:txBody>
      </p:sp>
      <p:pic>
        <p:nvPicPr>
          <p:cNvPr id="340" name="Google Shape;340;p16"/>
          <p:cNvPicPr preferRelativeResize="0"/>
          <p:nvPr/>
        </p:nvPicPr>
        <p:blipFill>
          <a:blip r:embed="rId4">
            <a:alphaModFix/>
          </a:blip>
          <a:stretch>
            <a:fillRect/>
          </a:stretch>
        </p:blipFill>
        <p:spPr>
          <a:xfrm>
            <a:off x="4076451" y="1619825"/>
            <a:ext cx="4782623" cy="2991458"/>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grpSp>
        <p:nvGrpSpPr>
          <p:cNvPr id="345" name="Google Shape;345;p17"/>
          <p:cNvGrpSpPr/>
          <p:nvPr/>
        </p:nvGrpSpPr>
        <p:grpSpPr>
          <a:xfrm>
            <a:off x="2668749" y="181600"/>
            <a:ext cx="3137527" cy="650100"/>
            <a:chOff x="3961047" y="2234725"/>
            <a:chExt cx="4725903" cy="650100"/>
          </a:xfrm>
        </p:grpSpPr>
        <p:sp>
          <p:nvSpPr>
            <p:cNvPr id="346" name="Google Shape;346;p17"/>
            <p:cNvSpPr/>
            <p:nvPr/>
          </p:nvSpPr>
          <p:spPr>
            <a:xfrm>
              <a:off x="5010150" y="2234725"/>
              <a:ext cx="3676800" cy="650100"/>
            </a:xfrm>
            <a:prstGeom prst="roundRect">
              <a:avLst>
                <a:gd fmla="val 50000"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3961047" y="2327575"/>
              <a:ext cx="2551800" cy="4644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17"/>
          <p:cNvGrpSpPr/>
          <p:nvPr/>
        </p:nvGrpSpPr>
        <p:grpSpPr>
          <a:xfrm>
            <a:off x="2382959" y="340750"/>
            <a:ext cx="3308726" cy="331805"/>
            <a:chOff x="4134972" y="2393875"/>
            <a:chExt cx="3308726" cy="331805"/>
          </a:xfrm>
        </p:grpSpPr>
        <p:sp>
          <p:nvSpPr>
            <p:cNvPr id="349" name="Google Shape;349;p17"/>
            <p:cNvSpPr txBox="1"/>
            <p:nvPr/>
          </p:nvSpPr>
          <p:spPr>
            <a:xfrm>
              <a:off x="5462498" y="239388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Augmentation</a:t>
              </a:r>
              <a:endParaRPr>
                <a:solidFill>
                  <a:schemeClr val="dk1"/>
                </a:solidFill>
                <a:latin typeface="Roboto"/>
                <a:ea typeface="Roboto"/>
                <a:cs typeface="Roboto"/>
                <a:sym typeface="Roboto"/>
              </a:endParaRPr>
            </a:p>
          </p:txBody>
        </p:sp>
        <p:sp>
          <p:nvSpPr>
            <p:cNvPr id="350" name="Google Shape;350;p17"/>
            <p:cNvSpPr txBox="1"/>
            <p:nvPr/>
          </p:nvSpPr>
          <p:spPr>
            <a:xfrm>
              <a:off x="4134972" y="2393875"/>
              <a:ext cx="17823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lt1"/>
                  </a:solidFill>
                  <a:latin typeface="Fira Sans Extra Condensed"/>
                  <a:ea typeface="Fira Sans Extra Condensed"/>
                  <a:cs typeface="Fira Sans Extra Condensed"/>
                  <a:sym typeface="Fira Sans Extra Condensed"/>
                </a:rPr>
                <a:t>          DATA </a:t>
              </a:r>
              <a:endParaRPr sz="1300">
                <a:solidFill>
                  <a:schemeClr val="lt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Clr>
                  <a:schemeClr val="dk1"/>
                </a:buClr>
                <a:buSzPts val="1100"/>
                <a:buFont typeface="Arial"/>
                <a:buNone/>
              </a:pPr>
              <a:r>
                <a:rPr lang="en" sz="1300">
                  <a:solidFill>
                    <a:schemeClr val="lt1"/>
                  </a:solidFill>
                  <a:latin typeface="Fira Sans Extra Condensed"/>
                  <a:ea typeface="Fira Sans Extra Condensed"/>
                  <a:cs typeface="Fira Sans Extra Condensed"/>
                  <a:sym typeface="Fira Sans Extra Condensed"/>
                </a:rPr>
                <a:t>               PREPROCESSING</a:t>
              </a:r>
              <a:endParaRPr sz="1300">
                <a:solidFill>
                  <a:schemeClr val="lt1"/>
                </a:solidFill>
                <a:latin typeface="Fira Sans Extra Condensed"/>
                <a:ea typeface="Fira Sans Extra Condensed"/>
                <a:cs typeface="Fira Sans Extra Condensed"/>
                <a:sym typeface="Fira Sans Extra Condensed"/>
              </a:endParaRPr>
            </a:p>
          </p:txBody>
        </p:sp>
      </p:grpSp>
      <p:pic>
        <p:nvPicPr>
          <p:cNvPr id="351" name="Google Shape;351;p17"/>
          <p:cNvPicPr preferRelativeResize="0"/>
          <p:nvPr/>
        </p:nvPicPr>
        <p:blipFill>
          <a:blip r:embed="rId3">
            <a:alphaModFix/>
          </a:blip>
          <a:stretch>
            <a:fillRect/>
          </a:stretch>
        </p:blipFill>
        <p:spPr>
          <a:xfrm>
            <a:off x="5970675" y="1612500"/>
            <a:ext cx="3074725" cy="3147930"/>
          </a:xfrm>
          <a:prstGeom prst="rect">
            <a:avLst/>
          </a:prstGeom>
          <a:noFill/>
          <a:ln cap="flat" cmpd="sng" w="9525">
            <a:solidFill>
              <a:schemeClr val="dk1"/>
            </a:solidFill>
            <a:prstDash val="solid"/>
            <a:round/>
            <a:headEnd len="sm" w="sm" type="none"/>
            <a:tailEnd len="sm" w="sm" type="none"/>
          </a:ln>
        </p:spPr>
      </p:pic>
      <p:pic>
        <p:nvPicPr>
          <p:cNvPr id="352" name="Google Shape;352;p17"/>
          <p:cNvPicPr preferRelativeResize="0"/>
          <p:nvPr/>
        </p:nvPicPr>
        <p:blipFill>
          <a:blip r:embed="rId4">
            <a:alphaModFix/>
          </a:blip>
          <a:stretch>
            <a:fillRect/>
          </a:stretch>
        </p:blipFill>
        <p:spPr>
          <a:xfrm>
            <a:off x="444025" y="1612500"/>
            <a:ext cx="3074725" cy="3147925"/>
          </a:xfrm>
          <a:prstGeom prst="rect">
            <a:avLst/>
          </a:prstGeom>
          <a:noFill/>
          <a:ln cap="flat" cmpd="sng" w="19050">
            <a:solidFill>
              <a:schemeClr val="dk1"/>
            </a:solidFill>
            <a:prstDash val="solid"/>
            <a:round/>
            <a:headEnd len="sm" w="sm" type="none"/>
            <a:tailEnd len="sm" w="sm" type="none"/>
          </a:ln>
        </p:spPr>
      </p:pic>
      <p:sp>
        <p:nvSpPr>
          <p:cNvPr id="353" name="Google Shape;353;p17"/>
          <p:cNvSpPr/>
          <p:nvPr/>
        </p:nvSpPr>
        <p:spPr>
          <a:xfrm>
            <a:off x="3601175" y="3519350"/>
            <a:ext cx="2317800" cy="12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4" name="Google Shape;354;p17"/>
          <p:cNvSpPr txBox="1"/>
          <p:nvPr/>
        </p:nvSpPr>
        <p:spPr>
          <a:xfrm>
            <a:off x="4066925" y="3704350"/>
            <a:ext cx="138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Augmentation</a:t>
            </a:r>
            <a:endParaRPr>
              <a:solidFill>
                <a:schemeClr val="dk1"/>
              </a:solidFill>
              <a:latin typeface="Roboto"/>
              <a:ea typeface="Roboto"/>
              <a:cs typeface="Roboto"/>
              <a:sym typeface="Roboto"/>
            </a:endParaRPr>
          </a:p>
        </p:txBody>
      </p:sp>
      <p:sp>
        <p:nvSpPr>
          <p:cNvPr id="355" name="Google Shape;355;p17"/>
          <p:cNvSpPr txBox="1"/>
          <p:nvPr/>
        </p:nvSpPr>
        <p:spPr>
          <a:xfrm>
            <a:off x="3688425" y="2364950"/>
            <a:ext cx="23178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7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700">
                <a:solidFill>
                  <a:schemeClr val="dk1"/>
                </a:solidFill>
                <a:latin typeface="Roboto"/>
                <a:ea typeface="Roboto"/>
                <a:cs typeface="Roboto"/>
                <a:sym typeface="Roboto"/>
              </a:rPr>
              <a:t>Rotation Range	= 30° (degrees)</a:t>
            </a:r>
            <a:endParaRPr sz="7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700">
                <a:solidFill>
                  <a:schemeClr val="dk1"/>
                </a:solidFill>
                <a:latin typeface="Roboto"/>
                <a:ea typeface="Roboto"/>
                <a:cs typeface="Roboto"/>
                <a:sym typeface="Roboto"/>
              </a:rPr>
              <a:t>Width Shift Range    	= 20% of total width</a:t>
            </a:r>
            <a:endParaRPr sz="7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700">
                <a:solidFill>
                  <a:schemeClr val="dk1"/>
                </a:solidFill>
                <a:latin typeface="Roboto"/>
                <a:ea typeface="Roboto"/>
                <a:cs typeface="Roboto"/>
                <a:sym typeface="Roboto"/>
              </a:rPr>
              <a:t>Height Shift Range    	= 20% of total height</a:t>
            </a:r>
            <a:endParaRPr sz="7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700">
                <a:solidFill>
                  <a:schemeClr val="dk1"/>
                </a:solidFill>
                <a:latin typeface="Roboto"/>
                <a:ea typeface="Roboto"/>
                <a:cs typeface="Roboto"/>
                <a:sym typeface="Roboto"/>
              </a:rPr>
              <a:t>Zoom Range              	= Up to 20% random zoom</a:t>
            </a:r>
            <a:endParaRPr sz="7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700">
                <a:solidFill>
                  <a:schemeClr val="dk1"/>
                </a:solidFill>
                <a:latin typeface="Roboto"/>
                <a:ea typeface="Roboto"/>
                <a:cs typeface="Roboto"/>
                <a:sym typeface="Roboto"/>
              </a:rPr>
              <a:t>Horizontal Flip           	= Enabled (random)</a:t>
            </a:r>
            <a:endParaRPr sz="7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700">
                <a:solidFill>
                  <a:schemeClr val="dk1"/>
                </a:solidFill>
                <a:latin typeface="Roboto"/>
                <a:ea typeface="Roboto"/>
                <a:cs typeface="Roboto"/>
                <a:sym typeface="Roboto"/>
              </a:rPr>
              <a:t>Vertical Flip                	= Enabled (random)</a:t>
            </a:r>
            <a:endParaRPr sz="7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700">
                <a:solidFill>
                  <a:schemeClr val="dk1"/>
                </a:solidFill>
                <a:latin typeface="Roboto"/>
                <a:ea typeface="Roboto"/>
                <a:cs typeface="Roboto"/>
                <a:sym typeface="Roboto"/>
              </a:rPr>
              <a:t>Fill Mode                     	= 'Nearest' (for new pixels)</a:t>
            </a:r>
            <a:endParaRPr sz="7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700">
                <a:solidFill>
                  <a:schemeClr val="dk1"/>
                </a:solidFill>
                <a:latin typeface="Roboto"/>
                <a:ea typeface="Roboto"/>
                <a:cs typeface="Roboto"/>
                <a:sym typeface="Roboto"/>
              </a:rPr>
              <a:t>Normalization           	=  Rescale by 1/255</a:t>
            </a:r>
            <a:endParaRPr sz="700">
              <a:solidFill>
                <a:schemeClr val="dk1"/>
              </a:solidFill>
              <a:latin typeface="Roboto"/>
              <a:ea typeface="Roboto"/>
              <a:cs typeface="Roboto"/>
              <a:sym typeface="Roboto"/>
            </a:endParaRPr>
          </a:p>
        </p:txBody>
      </p:sp>
      <p:sp>
        <p:nvSpPr>
          <p:cNvPr id="356" name="Google Shape;356;p17"/>
          <p:cNvSpPr txBox="1"/>
          <p:nvPr/>
        </p:nvSpPr>
        <p:spPr>
          <a:xfrm>
            <a:off x="1020375" y="897038"/>
            <a:ext cx="7653900" cy="6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374151"/>
                </a:solidFill>
                <a:latin typeface="Roboto"/>
                <a:ea typeface="Roboto"/>
                <a:cs typeface="Roboto"/>
                <a:sym typeface="Roboto"/>
              </a:rPr>
              <a:t>Image augmentation introduces variations through transformations like rotation, scaling, and color adjustments, enhancing the model's generalization ability and robustness, even in a balanced dataset, by simulating diverse real-world scenarios.</a:t>
            </a:r>
            <a:endParaRPr sz="1300">
              <a:solidFill>
                <a:schemeClr val="dk1"/>
              </a:solidFill>
              <a:latin typeface="Roboto"/>
              <a:ea typeface="Roboto"/>
              <a:cs typeface="Roboto"/>
              <a:sym typeface="Roboto"/>
            </a:endParaRPr>
          </a:p>
        </p:txBody>
      </p:sp>
      <p:sp>
        <p:nvSpPr>
          <p:cNvPr id="357" name="Google Shape;357;p17"/>
          <p:cNvSpPr txBox="1"/>
          <p:nvPr/>
        </p:nvSpPr>
        <p:spPr>
          <a:xfrm>
            <a:off x="1288238" y="4760425"/>
            <a:ext cx="13863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1"/>
                </a:solidFill>
              </a:rPr>
              <a:t>Actual images </a:t>
            </a:r>
            <a:endParaRPr i="1" sz="1200">
              <a:solidFill>
                <a:schemeClr val="dk1"/>
              </a:solidFill>
            </a:endParaRPr>
          </a:p>
        </p:txBody>
      </p:sp>
      <p:sp>
        <p:nvSpPr>
          <p:cNvPr id="358" name="Google Shape;358;p17"/>
          <p:cNvSpPr txBox="1"/>
          <p:nvPr/>
        </p:nvSpPr>
        <p:spPr>
          <a:xfrm>
            <a:off x="6716787" y="4760425"/>
            <a:ext cx="19575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1"/>
                </a:solidFill>
              </a:rPr>
              <a:t>Augmented</a:t>
            </a:r>
            <a:r>
              <a:rPr i="1" lang="en" sz="1200">
                <a:solidFill>
                  <a:schemeClr val="dk1"/>
                </a:solidFill>
              </a:rPr>
              <a:t> images </a:t>
            </a:r>
            <a:endParaRPr i="1" sz="12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grpSp>
        <p:nvGrpSpPr>
          <p:cNvPr id="363" name="Google Shape;363;p18"/>
          <p:cNvGrpSpPr/>
          <p:nvPr/>
        </p:nvGrpSpPr>
        <p:grpSpPr>
          <a:xfrm>
            <a:off x="2209129" y="140850"/>
            <a:ext cx="3693741" cy="650100"/>
            <a:chOff x="3961079" y="1231575"/>
            <a:chExt cx="4725871" cy="650100"/>
          </a:xfrm>
        </p:grpSpPr>
        <p:sp>
          <p:nvSpPr>
            <p:cNvPr id="364" name="Google Shape;364;p18"/>
            <p:cNvSpPr/>
            <p:nvPr/>
          </p:nvSpPr>
          <p:spPr>
            <a:xfrm>
              <a:off x="5010150" y="1231575"/>
              <a:ext cx="3676800" cy="650100"/>
            </a:xfrm>
            <a:prstGeom prst="roundRect">
              <a:avLst>
                <a:gd fmla="val 50000" name="adj"/>
              </a:avLst>
            </a:prstGeom>
            <a:solidFill>
              <a:srgbClr val="E99B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W</a:t>
              </a:r>
              <a:endParaRPr/>
            </a:p>
          </p:txBody>
        </p:sp>
        <p:sp>
          <p:nvSpPr>
            <p:cNvPr id="365" name="Google Shape;365;p18"/>
            <p:cNvSpPr/>
            <p:nvPr/>
          </p:nvSpPr>
          <p:spPr>
            <a:xfrm>
              <a:off x="3961079" y="1324425"/>
              <a:ext cx="3001800" cy="46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Pretrained models</a:t>
              </a:r>
              <a:endParaRPr/>
            </a:p>
          </p:txBody>
        </p:sp>
      </p:grpSp>
      <p:sp>
        <p:nvSpPr>
          <p:cNvPr id="366" name="Google Shape;366;p18"/>
          <p:cNvSpPr txBox="1"/>
          <p:nvPr/>
        </p:nvSpPr>
        <p:spPr>
          <a:xfrm>
            <a:off x="2717813" y="265800"/>
            <a:ext cx="3000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Discussion</a:t>
            </a:r>
            <a:endParaRPr>
              <a:solidFill>
                <a:schemeClr val="dk1"/>
              </a:solidFill>
              <a:latin typeface="Roboto"/>
              <a:ea typeface="Roboto"/>
              <a:cs typeface="Roboto"/>
              <a:sym typeface="Roboto"/>
            </a:endParaRPr>
          </a:p>
        </p:txBody>
      </p:sp>
      <p:sp>
        <p:nvSpPr>
          <p:cNvPr id="367" name="Google Shape;367;p18"/>
          <p:cNvSpPr txBox="1"/>
          <p:nvPr/>
        </p:nvSpPr>
        <p:spPr>
          <a:xfrm>
            <a:off x="833400" y="1112100"/>
            <a:ext cx="7153800" cy="348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We have used several pre-trained models such as VGG16, MobileNetV2, ResNet50, EfficientNet, Vision Transformer (ViT), and DenseNet.</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rPr lang="en">
                <a:solidFill>
                  <a:schemeClr val="dk1"/>
                </a:solidFill>
                <a:latin typeface="Roboto"/>
                <a:ea typeface="Roboto"/>
                <a:cs typeface="Roboto"/>
                <a:sym typeface="Roboto"/>
              </a:rPr>
              <a:t>Every function sets up the matching pre-trained model for feature extraction or classification tasks by loading it with ImageNet weights. When the trainable layers of the models are set to non-trainable, users can either enhance the model to meet certain classification needs or extract features from the inner layers of the model. These pre-trained models' adaptability meets a variety of needs and provides a solid basis for effective transfer learning."</a:t>
            </a:r>
            <a:endParaRPr>
              <a:solidFill>
                <a:schemeClr val="dk1"/>
              </a:solidFill>
              <a:latin typeface="Roboto"/>
              <a:ea typeface="Roboto"/>
              <a:cs typeface="Roboto"/>
              <a:sym typeface="Roboto"/>
            </a:endParaRPr>
          </a:p>
          <a:p>
            <a:pPr indent="0" lvl="0" marL="0" rtl="0" algn="l">
              <a:lnSpc>
                <a:spcPct val="80000"/>
              </a:lnSpc>
              <a:spcBef>
                <a:spcPts val="0"/>
              </a:spcBef>
              <a:spcAft>
                <a:spcPts val="0"/>
              </a:spcAft>
              <a:buNone/>
            </a:pPr>
            <a:r>
              <a:t/>
            </a:r>
            <a:endParaRPr sz="15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rPr lang="en">
                <a:solidFill>
                  <a:schemeClr val="dk1"/>
                </a:solidFill>
                <a:latin typeface="Roboto"/>
                <a:ea typeface="Roboto"/>
                <a:cs typeface="Roboto"/>
                <a:sym typeface="Roboto"/>
              </a:rPr>
              <a:t>By using an SVM directly on the final layer of the MLP, we intend to test that the classifier's performance roughly matches with the features from the inner layers, emphasising the resilience and representational capacity of the learned hierarchical features.</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500">
              <a:solidFill>
                <a:schemeClr val="dk1"/>
              </a:solidFill>
              <a:latin typeface="Roboto"/>
              <a:ea typeface="Roboto"/>
              <a:cs typeface="Roboto"/>
              <a:sym typeface="Roboto"/>
            </a:endParaRPr>
          </a:p>
          <a:p>
            <a:pPr indent="0" lvl="0" marL="0" rtl="0" algn="l">
              <a:lnSpc>
                <a:spcPct val="80000"/>
              </a:lnSpc>
              <a:spcBef>
                <a:spcPts val="0"/>
              </a:spcBef>
              <a:spcAft>
                <a:spcPts val="0"/>
              </a:spcAft>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grpSp>
        <p:nvGrpSpPr>
          <p:cNvPr id="372" name="Google Shape;372;p19"/>
          <p:cNvGrpSpPr/>
          <p:nvPr/>
        </p:nvGrpSpPr>
        <p:grpSpPr>
          <a:xfrm>
            <a:off x="2499215" y="158175"/>
            <a:ext cx="4035908" cy="650100"/>
            <a:chOff x="3961063" y="3237875"/>
            <a:chExt cx="4725888" cy="650100"/>
          </a:xfrm>
        </p:grpSpPr>
        <p:sp>
          <p:nvSpPr>
            <p:cNvPr id="373" name="Google Shape;373;p19"/>
            <p:cNvSpPr/>
            <p:nvPr/>
          </p:nvSpPr>
          <p:spPr>
            <a:xfrm>
              <a:off x="5010150" y="3237875"/>
              <a:ext cx="3676800" cy="6501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
            <p:cNvSpPr/>
            <p:nvPr/>
          </p:nvSpPr>
          <p:spPr>
            <a:xfrm>
              <a:off x="3961063" y="3330725"/>
              <a:ext cx="2130000" cy="464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19"/>
          <p:cNvGrpSpPr/>
          <p:nvPr/>
        </p:nvGrpSpPr>
        <p:grpSpPr>
          <a:xfrm>
            <a:off x="2402964" y="317325"/>
            <a:ext cx="4034337" cy="331800"/>
            <a:chOff x="3961064" y="3397025"/>
            <a:chExt cx="4034337" cy="331800"/>
          </a:xfrm>
        </p:grpSpPr>
        <p:sp>
          <p:nvSpPr>
            <p:cNvPr id="376" name="Google Shape;376;p19"/>
            <p:cNvSpPr txBox="1"/>
            <p:nvPr/>
          </p:nvSpPr>
          <p:spPr>
            <a:xfrm>
              <a:off x="5312801" y="3397025"/>
              <a:ext cx="2682600" cy="33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latin typeface="Times New Roman"/>
                  <a:ea typeface="Times New Roman"/>
                  <a:cs typeface="Times New Roman"/>
                  <a:sym typeface="Times New Roman"/>
                </a:rPr>
                <a:t>    </a:t>
              </a:r>
              <a:endParaRPr b="1"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latin typeface="Times New Roman"/>
                  <a:ea typeface="Times New Roman"/>
                  <a:cs typeface="Times New Roman"/>
                  <a:sym typeface="Times New Roman"/>
                </a:rPr>
                <a:t> 	        Proposed Residual CNN </a:t>
              </a:r>
              <a:endParaRPr b="1"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latin typeface="Times New Roman"/>
                  <a:ea typeface="Times New Roman"/>
                  <a:cs typeface="Times New Roman"/>
                  <a:sym typeface="Times New Roman"/>
                </a:rPr>
                <a:t>         		Architecture</a:t>
              </a:r>
              <a:endParaRPr b="1" sz="1300">
                <a:solidFill>
                  <a:schemeClr val="dk1"/>
                </a:solidFill>
                <a:latin typeface="Times New Roman"/>
                <a:ea typeface="Times New Roman"/>
                <a:cs typeface="Times New Roman"/>
                <a:sym typeface="Times New Roman"/>
              </a:endParaRPr>
            </a:p>
            <a:p>
              <a:pPr indent="0" lvl="0" marL="0" rtl="0" algn="r">
                <a:spcBef>
                  <a:spcPts val="0"/>
                </a:spcBef>
                <a:spcAft>
                  <a:spcPts val="0"/>
                </a:spcAft>
                <a:buClr>
                  <a:schemeClr val="dk1"/>
                </a:buClr>
                <a:buSzPts val="1100"/>
                <a:buFont typeface="Arial"/>
                <a:buNone/>
              </a:pPr>
              <a:r>
                <a:t/>
              </a:r>
              <a:endParaRPr b="1" sz="1300">
                <a:solidFill>
                  <a:schemeClr val="dk1"/>
                </a:solidFill>
                <a:latin typeface="Times New Roman"/>
                <a:ea typeface="Times New Roman"/>
                <a:cs typeface="Times New Roman"/>
                <a:sym typeface="Times New Roman"/>
              </a:endParaRPr>
            </a:p>
            <a:p>
              <a:pPr indent="0" lvl="0" marL="0" rtl="0" algn="r">
                <a:spcBef>
                  <a:spcPts val="0"/>
                </a:spcBef>
                <a:spcAft>
                  <a:spcPts val="0"/>
                </a:spcAft>
                <a:buNone/>
              </a:pPr>
              <a:r>
                <a:t/>
              </a:r>
              <a:endParaRPr>
                <a:latin typeface="Roboto"/>
                <a:ea typeface="Roboto"/>
                <a:cs typeface="Roboto"/>
                <a:sym typeface="Roboto"/>
              </a:endParaRPr>
            </a:p>
          </p:txBody>
        </p:sp>
        <p:sp>
          <p:nvSpPr>
            <p:cNvPr id="377" name="Google Shape;377;p19"/>
            <p:cNvSpPr txBox="1"/>
            <p:nvPr/>
          </p:nvSpPr>
          <p:spPr>
            <a:xfrm>
              <a:off x="3961064" y="3397025"/>
              <a:ext cx="20889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a:ea typeface="Fira Sans Extra Condensed"/>
                  <a:cs typeface="Fira Sans Extra Condensed"/>
                  <a:sym typeface="Fira Sans Extra Condensed"/>
                </a:rPr>
                <a:t>Own model</a:t>
              </a:r>
              <a:endParaRPr sz="1600">
                <a:solidFill>
                  <a:schemeClr val="lt1"/>
                </a:solidFill>
                <a:latin typeface="Fira Sans Extra Condensed"/>
                <a:ea typeface="Fira Sans Extra Condensed"/>
                <a:cs typeface="Fira Sans Extra Condensed"/>
                <a:sym typeface="Fira Sans Extra Condensed"/>
              </a:endParaRPr>
            </a:p>
          </p:txBody>
        </p:sp>
      </p:grpSp>
      <p:pic>
        <p:nvPicPr>
          <p:cNvPr id="378" name="Google Shape;378;p19"/>
          <p:cNvPicPr preferRelativeResize="0"/>
          <p:nvPr/>
        </p:nvPicPr>
        <p:blipFill>
          <a:blip r:embed="rId3">
            <a:alphaModFix/>
          </a:blip>
          <a:stretch>
            <a:fillRect/>
          </a:stretch>
        </p:blipFill>
        <p:spPr>
          <a:xfrm>
            <a:off x="173875" y="856525"/>
            <a:ext cx="6230750" cy="4243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grpSp>
        <p:nvGrpSpPr>
          <p:cNvPr id="383" name="Google Shape;383;p20"/>
          <p:cNvGrpSpPr/>
          <p:nvPr/>
        </p:nvGrpSpPr>
        <p:grpSpPr>
          <a:xfrm>
            <a:off x="2499215" y="158175"/>
            <a:ext cx="4035908" cy="650100"/>
            <a:chOff x="3961063" y="3237875"/>
            <a:chExt cx="4725888" cy="650100"/>
          </a:xfrm>
        </p:grpSpPr>
        <p:sp>
          <p:nvSpPr>
            <p:cNvPr id="384" name="Google Shape;384;p20"/>
            <p:cNvSpPr/>
            <p:nvPr/>
          </p:nvSpPr>
          <p:spPr>
            <a:xfrm>
              <a:off x="5010150" y="3237875"/>
              <a:ext cx="3676800" cy="6501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a:off x="3961063" y="3330725"/>
              <a:ext cx="2130000" cy="464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20"/>
          <p:cNvGrpSpPr/>
          <p:nvPr/>
        </p:nvGrpSpPr>
        <p:grpSpPr>
          <a:xfrm>
            <a:off x="2402964" y="317325"/>
            <a:ext cx="4034337" cy="331800"/>
            <a:chOff x="3961064" y="3397025"/>
            <a:chExt cx="4034337" cy="331800"/>
          </a:xfrm>
        </p:grpSpPr>
        <p:sp>
          <p:nvSpPr>
            <p:cNvPr id="387" name="Google Shape;387;p20"/>
            <p:cNvSpPr txBox="1"/>
            <p:nvPr/>
          </p:nvSpPr>
          <p:spPr>
            <a:xfrm>
              <a:off x="5312801" y="3397025"/>
              <a:ext cx="26826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Made from scratch</a:t>
              </a:r>
              <a:endParaRPr>
                <a:latin typeface="Roboto"/>
                <a:ea typeface="Roboto"/>
                <a:cs typeface="Roboto"/>
                <a:sym typeface="Roboto"/>
              </a:endParaRPr>
            </a:p>
          </p:txBody>
        </p:sp>
        <p:sp>
          <p:nvSpPr>
            <p:cNvPr id="388" name="Google Shape;388;p20"/>
            <p:cNvSpPr txBox="1"/>
            <p:nvPr/>
          </p:nvSpPr>
          <p:spPr>
            <a:xfrm>
              <a:off x="3961064" y="3397025"/>
              <a:ext cx="20889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a:ea typeface="Fira Sans Extra Condensed"/>
                  <a:cs typeface="Fira Sans Extra Condensed"/>
                  <a:sym typeface="Fira Sans Extra Condensed"/>
                </a:rPr>
                <a:t>Model Explanation</a:t>
              </a:r>
              <a:endParaRPr sz="1600">
                <a:solidFill>
                  <a:schemeClr val="lt1"/>
                </a:solidFill>
                <a:latin typeface="Fira Sans Extra Condensed"/>
                <a:ea typeface="Fira Sans Extra Condensed"/>
                <a:cs typeface="Fira Sans Extra Condensed"/>
                <a:sym typeface="Fira Sans Extra Condensed"/>
              </a:endParaRPr>
            </a:p>
          </p:txBody>
        </p:sp>
      </p:grpSp>
      <p:sp>
        <p:nvSpPr>
          <p:cNvPr id="389" name="Google Shape;389;p20"/>
          <p:cNvSpPr txBox="1"/>
          <p:nvPr/>
        </p:nvSpPr>
        <p:spPr>
          <a:xfrm>
            <a:off x="1037250" y="1101425"/>
            <a:ext cx="4556100" cy="37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390" name="Google Shape;390;p20"/>
          <p:cNvSpPr txBox="1"/>
          <p:nvPr/>
        </p:nvSpPr>
        <p:spPr>
          <a:xfrm>
            <a:off x="855475" y="1069325"/>
            <a:ext cx="4675800" cy="363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Layer Definition: The Conv2D layer performs a 2D convolution operation. In this example, it is part of a neural network that processes picture data.</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Filters: The filter=64 argument specifies that this layer will generate 64 filters (or kernels). Each filter removes distinct characteristics from the input picture. For example, one filter may identify edges while another detects textures, and so forth.</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Kernel Size: kernel_size=PATCH_SIZE sets the size of the window used to convolve over the picture. If PATCH_SIZE = 3, the kernel will be a 3x3 matrix. This size determines the degree of detail that the filter can capture.</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391" name="Google Shape;391;p20"/>
          <p:cNvPicPr preferRelativeResize="0"/>
          <p:nvPr/>
        </p:nvPicPr>
        <p:blipFill>
          <a:blip r:embed="rId3">
            <a:alphaModFix/>
          </a:blip>
          <a:stretch>
            <a:fillRect/>
          </a:stretch>
        </p:blipFill>
        <p:spPr>
          <a:xfrm>
            <a:off x="6154175" y="1147575"/>
            <a:ext cx="2194475" cy="2485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grpSp>
        <p:nvGrpSpPr>
          <p:cNvPr id="396" name="Google Shape;396;p21"/>
          <p:cNvGrpSpPr/>
          <p:nvPr/>
        </p:nvGrpSpPr>
        <p:grpSpPr>
          <a:xfrm>
            <a:off x="2499215" y="158175"/>
            <a:ext cx="4035908" cy="650100"/>
            <a:chOff x="3961063" y="3237875"/>
            <a:chExt cx="4725888" cy="650100"/>
          </a:xfrm>
        </p:grpSpPr>
        <p:sp>
          <p:nvSpPr>
            <p:cNvPr id="397" name="Google Shape;397;p21"/>
            <p:cNvSpPr/>
            <p:nvPr/>
          </p:nvSpPr>
          <p:spPr>
            <a:xfrm>
              <a:off x="5010150" y="3237875"/>
              <a:ext cx="3676800" cy="6501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3961063" y="3330725"/>
              <a:ext cx="2130000" cy="464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1"/>
          <p:cNvGrpSpPr/>
          <p:nvPr/>
        </p:nvGrpSpPr>
        <p:grpSpPr>
          <a:xfrm>
            <a:off x="2402964" y="317325"/>
            <a:ext cx="4034337" cy="331800"/>
            <a:chOff x="3961064" y="3397025"/>
            <a:chExt cx="4034337" cy="331800"/>
          </a:xfrm>
        </p:grpSpPr>
        <p:sp>
          <p:nvSpPr>
            <p:cNvPr id="400" name="Google Shape;400;p21"/>
            <p:cNvSpPr txBox="1"/>
            <p:nvPr/>
          </p:nvSpPr>
          <p:spPr>
            <a:xfrm>
              <a:off x="5312801" y="3397025"/>
              <a:ext cx="26826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Made from scratch</a:t>
              </a:r>
              <a:endParaRPr>
                <a:latin typeface="Roboto"/>
                <a:ea typeface="Roboto"/>
                <a:cs typeface="Roboto"/>
                <a:sym typeface="Roboto"/>
              </a:endParaRPr>
            </a:p>
          </p:txBody>
        </p:sp>
        <p:sp>
          <p:nvSpPr>
            <p:cNvPr id="401" name="Google Shape;401;p21"/>
            <p:cNvSpPr txBox="1"/>
            <p:nvPr/>
          </p:nvSpPr>
          <p:spPr>
            <a:xfrm>
              <a:off x="3961064" y="3397025"/>
              <a:ext cx="20889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a:ea typeface="Fira Sans Extra Condensed"/>
                  <a:cs typeface="Fira Sans Extra Condensed"/>
                  <a:sym typeface="Fira Sans Extra Condensed"/>
                </a:rPr>
                <a:t>Model Explanation</a:t>
              </a:r>
              <a:endParaRPr sz="1600">
                <a:solidFill>
                  <a:schemeClr val="lt1"/>
                </a:solidFill>
                <a:latin typeface="Fira Sans Extra Condensed"/>
                <a:ea typeface="Fira Sans Extra Condensed"/>
                <a:cs typeface="Fira Sans Extra Condensed"/>
                <a:sym typeface="Fira Sans Extra Condensed"/>
              </a:endParaRPr>
            </a:p>
          </p:txBody>
        </p:sp>
      </p:grpSp>
      <p:sp>
        <p:nvSpPr>
          <p:cNvPr id="402" name="Google Shape;402;p21"/>
          <p:cNvSpPr txBox="1"/>
          <p:nvPr/>
        </p:nvSpPr>
        <p:spPr>
          <a:xfrm>
            <a:off x="1037250" y="1101425"/>
            <a:ext cx="7100400" cy="37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403" name="Google Shape;403;p21"/>
          <p:cNvSpPr txBox="1"/>
          <p:nvPr/>
        </p:nvSpPr>
        <p:spPr>
          <a:xfrm>
            <a:off x="855475" y="1069325"/>
            <a:ext cx="7645800" cy="363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Strides: strides=PATCH_SIZE sets the kernel's step size as it advances over the image. A stride equal to PATCH_SIZE indicates that the convolution operation's receptive fields do not overlap.</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Activation Function: activation="relu" apply the Rectified Linear Unit (ReLU) activation function to the convolution output. This function adds nonlinearity to the model, enabling it to learn more complicated patterns.</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Input Shape: input_shape=(IMG_SIZE, IMG_SIZE, IMG_CHANNEL) specifies the shape of the input data. This normally comprises the image's height and width (IMG_SIZE), as well as the number of colour channels.</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